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64" r:id="rId4"/>
    <p:sldId id="277" r:id="rId5"/>
    <p:sldId id="263" r:id="rId6"/>
    <p:sldId id="262" r:id="rId7"/>
    <p:sldId id="265" r:id="rId8"/>
    <p:sldId id="267" r:id="rId9"/>
    <p:sldId id="266" r:id="rId10"/>
    <p:sldId id="268" r:id="rId11"/>
    <p:sldId id="269" r:id="rId12"/>
    <p:sldId id="270" r:id="rId13"/>
    <p:sldId id="276" r:id="rId14"/>
    <p:sldId id="273" r:id="rId15"/>
    <p:sldId id="272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2A4972-B83A-4988-9289-0E6BEDE98C2A}" v="31" dt="2022-01-27T05:24:19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fi/photos/suomen-lippu-siniristilippu-suomi-123273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CD01D8-A050-4017-B4CD-673A614D6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4571998"/>
            <a:ext cx="7673801" cy="1676401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fi-FI" sz="1800" dirty="0" err="1">
                <a:solidFill>
                  <a:schemeClr val="tx1"/>
                </a:solidFill>
              </a:rPr>
              <a:t>Sanfrid</a:t>
            </a:r>
            <a:r>
              <a:rPr lang="fi-FI" sz="1800" dirty="0">
                <a:solidFill>
                  <a:schemeClr val="tx1"/>
                </a:solidFill>
              </a:rPr>
              <a:t> (1895-1976) ja Anna-Liisa (1909-1988) Mattsson</a:t>
            </a: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NÄKYMÄTTÖMÄN LÄHETTILÄÄT</a:t>
            </a: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										Sisko Vierimaa 05.02.2022</a:t>
            </a: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										</a:t>
            </a:r>
            <a:r>
              <a:rPr lang="fi-FI" sz="1300" dirty="0">
                <a:solidFill>
                  <a:schemeClr val="tx1"/>
                </a:solidFill>
              </a:rPr>
              <a:t>(sisko.vierimaa@gmail.com)</a:t>
            </a:r>
          </a:p>
        </p:txBody>
      </p:sp>
      <p:pic>
        <p:nvPicPr>
          <p:cNvPr id="6" name="Kuva 5" descr="Kuva, joka sisältää kohteen teksti, seinä, poseeraaminen, henkilö&#10;&#10;Kuvaus luotu automaattisesti">
            <a:extLst>
              <a:ext uri="{FF2B5EF4-FFF2-40B4-BE49-F238E27FC236}">
                <a16:creationId xmlns:a16="http://schemas.microsoft.com/office/drawing/2014/main" id="{61B15E5D-BE2A-4991-BE6A-636F3874F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609600"/>
            <a:ext cx="5436353" cy="3642357"/>
          </a:xfrm>
          <a:prstGeom prst="rect">
            <a:avLst/>
          </a:prstGeom>
        </p:spPr>
      </p:pic>
      <p:pic>
        <p:nvPicPr>
          <p:cNvPr id="8" name="Kuva 7" descr="Kuva, joka sisältää kohteen lippu, puu, ulko, sininen&#10;&#10;Kuvaus luotu automaattisesti">
            <a:extLst>
              <a:ext uri="{FF2B5EF4-FFF2-40B4-BE49-F238E27FC236}">
                <a16:creationId xmlns:a16="http://schemas.microsoft.com/office/drawing/2014/main" id="{462BDB06-1E7A-8E40-9960-89C96287E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54700" y="2994657"/>
            <a:ext cx="1649603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53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1A938B-8149-4925-AB8B-49701BE4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240" y="1020931"/>
            <a:ext cx="8057761" cy="989367"/>
          </a:xfrm>
        </p:spPr>
        <p:txBody>
          <a:bodyPr>
            <a:normAutofit/>
          </a:bodyPr>
          <a:lstStyle/>
          <a:p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 </a:t>
            </a:r>
            <a:r>
              <a:rPr lang="fi-FI" sz="2000" dirty="0">
                <a:solidFill>
                  <a:schemeClr val="accent2">
                    <a:lumMod val="75000"/>
                  </a:schemeClr>
                </a:solidFill>
              </a:rPr>
              <a:t>HERRA SIUNAA ALKAMANSA TYÖN, MUUTAMA ESIMERKKI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53F7CB-0F92-4954-ACC9-657A3702D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5522" y="2423603"/>
            <a:ext cx="3955847" cy="3617757"/>
          </a:xfrm>
        </p:spPr>
        <p:txBody>
          <a:bodyPr/>
          <a:lstStyle/>
          <a:p>
            <a:r>
              <a:rPr lang="fi-FI" dirty="0"/>
              <a:t>1936-1939 Mattssonit jakoivat henkilökohtaisesti 600.000  evankeliumia sotilaille ja </a:t>
            </a:r>
            <a:r>
              <a:rPr lang="fi-FI" dirty="0" err="1"/>
              <a:t>vang-eille</a:t>
            </a:r>
            <a:r>
              <a:rPr lang="fi-FI" dirty="0"/>
              <a:t> Itämeren maiden vanki-loissa (25 eri vankilaa)</a:t>
            </a:r>
          </a:p>
          <a:p>
            <a:r>
              <a:rPr lang="fi-FI" dirty="0"/>
              <a:t>Itä-Euroopan maiden Kodista kotiin-työn merkeissä </a:t>
            </a:r>
            <a:r>
              <a:rPr lang="fi-FI" dirty="0" err="1"/>
              <a:t>Larsmon</a:t>
            </a:r>
            <a:r>
              <a:rPr lang="fi-FI" dirty="0"/>
              <a:t> lähetyskodista toimitettiin v. 1936-1939 maiden evankelistoille yhteensä 600.000 </a:t>
            </a:r>
            <a:r>
              <a:rPr lang="fi-FI" dirty="0" err="1"/>
              <a:t>evankelumia</a:t>
            </a:r>
            <a:r>
              <a:rPr lang="fi-FI" dirty="0"/>
              <a:t> (Viro, Latvia, Liettua, Puola)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2E991E-EA47-4EBA-B1A9-C95CC75DF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4256" y="2010299"/>
            <a:ext cx="3849748" cy="4031064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Vuosina 1941-1945 Mattssonit painattivat ja levittivät kaksi miljoonaa evankeliumia. Näistä 700.000 venäjänkielisinä </a:t>
            </a:r>
          </a:p>
          <a:p>
            <a:r>
              <a:rPr lang="fi-FI" dirty="0"/>
              <a:t>Amerikan matkalta 1947-1948 saatiin lahjavaroin 800.000 evankeliumia Kiinan lähetys-työtä varten</a:t>
            </a:r>
          </a:p>
          <a:p>
            <a:pPr marL="0" indent="0">
              <a:buNone/>
            </a:pPr>
            <a:r>
              <a:rPr lang="fi-FI" dirty="0"/>
              <a:t>	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681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00F76E-4802-4302-9587-AD55E338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1320800"/>
          </a:xfrm>
        </p:spPr>
        <p:txBody>
          <a:bodyPr>
            <a:normAutofit/>
          </a:bodyPr>
          <a:lstStyle/>
          <a:p>
            <a:br>
              <a:rPr lang="fi-FI" sz="2000" dirty="0"/>
            </a:br>
            <a:r>
              <a:rPr lang="fi-FI" sz="2000" dirty="0"/>
              <a:t>                </a:t>
            </a:r>
            <a:br>
              <a:rPr lang="fi-FI" sz="2000" dirty="0"/>
            </a:br>
            <a:r>
              <a:rPr lang="fi-FI" sz="2000" dirty="0"/>
              <a:t>			</a:t>
            </a:r>
            <a:r>
              <a:rPr lang="fi-FI" sz="2000" dirty="0">
                <a:solidFill>
                  <a:schemeClr val="accent2">
                    <a:lumMod val="75000"/>
                  </a:schemeClr>
                </a:solidFill>
              </a:rPr>
              <a:t>      KAIKILLE LUODUILLE SÄÄTIÖ 1951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1D24F6-BFAF-42C3-B58A-A6D54A8E6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082" y="1930401"/>
            <a:ext cx="7755920" cy="4110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19.4.1951 perustettiin Kaikille Luoduille säätiö, jolle Mattssonit luovuttivat lahjakirjalla omistamansa </a:t>
            </a:r>
            <a:r>
              <a:rPr lang="fi-FI" dirty="0" err="1"/>
              <a:t>Larsmon</a:t>
            </a:r>
            <a:r>
              <a:rPr lang="fi-FI" dirty="0"/>
              <a:t> Lähetyskodin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Säätiön tarkoituksena oli Raamatun opin mukaisesti palvella sisä- ja    ulkolähetystyötä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Kaikki säätiön toiminta tapahtui vapaaehtoisin, palkkaa nautti-</a:t>
            </a:r>
            <a:r>
              <a:rPr lang="fi-FI" dirty="0" err="1">
                <a:sym typeface="Wingdings" panose="05000000000000000000" pitchFamily="2" charset="2"/>
              </a:rPr>
              <a:t>mattomin</a:t>
            </a:r>
            <a:r>
              <a:rPr lang="fi-FI" dirty="0">
                <a:sym typeface="Wingdings" panose="05000000000000000000" pitchFamily="2" charset="2"/>
              </a:rPr>
              <a:t> työvoimin. Säätiö ei tehnyt velkaa työnsä laajentamiseksi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7546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A6933C-97FF-46C4-BAC8-995FB8EB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852" y="816638"/>
            <a:ext cx="8102150" cy="1113762"/>
          </a:xfrm>
        </p:spPr>
        <p:txBody>
          <a:bodyPr>
            <a:normAutofit/>
          </a:bodyPr>
          <a:lstStyle/>
          <a:p>
            <a:br>
              <a:rPr lang="fi-FI" sz="2000" dirty="0"/>
            </a:br>
            <a:r>
              <a:rPr lang="fi-FI" sz="2000" dirty="0"/>
              <a:t>  	          </a:t>
            </a:r>
            <a:r>
              <a:rPr lang="fi-FI" sz="2000" dirty="0">
                <a:solidFill>
                  <a:schemeClr val="accent2">
                    <a:lumMod val="75000"/>
                  </a:schemeClr>
                </a:solidFill>
              </a:rPr>
              <a:t>HERRA JOHDATTAA TYÖHÖN ETIOPIAAN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2BA82C-73EC-4AF4-85D4-232FDA7C88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5505" y="2160588"/>
            <a:ext cx="4184035" cy="3880772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Etiopian matka alkaa 8.8.51 </a:t>
            </a:r>
          </a:p>
          <a:p>
            <a:r>
              <a:rPr lang="fi-FI" dirty="0"/>
              <a:t>Ensimmäiset suomalaiset lähetys-saarnaajat Etiopiassa, maa </a:t>
            </a:r>
            <a:r>
              <a:rPr lang="fi-FI" dirty="0" err="1"/>
              <a:t>köy-hääkin</a:t>
            </a:r>
            <a:r>
              <a:rPr lang="fi-FI" dirty="0"/>
              <a:t> köyhempi</a:t>
            </a:r>
          </a:p>
          <a:p>
            <a:r>
              <a:rPr lang="fi-FI" dirty="0"/>
              <a:t>Laaja kansainvälinen ystäväpiiri</a:t>
            </a:r>
          </a:p>
          <a:p>
            <a:r>
              <a:rPr lang="fi-FI" dirty="0"/>
              <a:t>Etiopian keisarin tapaaminen 26.10.51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 työsuunnitelman esittely 	keisarille 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   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7EBA103-9824-499C-AFAF-EB7AAA3BC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1508" y="2160588"/>
            <a:ext cx="4184034" cy="3880773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Lähetysasema </a:t>
            </a:r>
            <a:r>
              <a:rPr lang="fi-FI" dirty="0" err="1"/>
              <a:t>Wolmara</a:t>
            </a:r>
            <a:r>
              <a:rPr lang="fi-FI" dirty="0"/>
              <a:t> 1955</a:t>
            </a:r>
          </a:p>
          <a:p>
            <a:pPr marL="0" indent="0">
              <a:buNone/>
            </a:pPr>
            <a:r>
              <a:rPr lang="fi-FI" dirty="0"/>
              <a:t>- Keisari vuokraa 80 hehtaarin tilan</a:t>
            </a:r>
          </a:p>
          <a:p>
            <a:pPr>
              <a:buFontTx/>
              <a:buChar char="-"/>
            </a:pPr>
            <a:r>
              <a:rPr lang="fi-FI" dirty="0"/>
              <a:t>Terveysklinikka, koulu, rukoushuone, viljavarasto ja asuinrakennukset</a:t>
            </a:r>
          </a:p>
          <a:p>
            <a:pPr>
              <a:buFontTx/>
              <a:buChar char="-"/>
            </a:pPr>
            <a:r>
              <a:rPr lang="fi-FI" dirty="0"/>
              <a:t>Oikeus tehdä maatilalla lähetystyötä, mutta myös opettaa ilman kuluja nuorille mm. maanviljelystä, puu-tarhan hoitoa ja käsitöitä</a:t>
            </a:r>
          </a:p>
          <a:p>
            <a:r>
              <a:rPr lang="fi-FI" dirty="0"/>
              <a:t>Työkeskus Addis Abebaan 1956</a:t>
            </a:r>
          </a:p>
          <a:p>
            <a:r>
              <a:rPr lang="fi-FI" dirty="0"/>
              <a:t>Mattssoneiden työ Etiopiassa kestää 25 vuotta </a:t>
            </a:r>
          </a:p>
          <a:p>
            <a:pPr marL="0" indent="0">
              <a:buNone/>
            </a:pPr>
            <a:r>
              <a:rPr lang="fi-FI" dirty="0"/>
              <a:t>	</a:t>
            </a:r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183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9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FF326B9D-33F8-4A15-BBED-D316C8063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834" y="1131994"/>
            <a:ext cx="6120514" cy="4590386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0801960A-14AA-413E-9D8B-BC60555C3F33}"/>
              </a:ext>
            </a:extLst>
          </p:cNvPr>
          <p:cNvSpPr/>
          <p:nvPr/>
        </p:nvSpPr>
        <p:spPr>
          <a:xfrm>
            <a:off x="7957290" y="1926454"/>
            <a:ext cx="3121371" cy="239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Kaikille Luodoille –säätiön työkohteet: </a:t>
            </a: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Addis Abeba, </a:t>
            </a:r>
            <a:r>
              <a:rPr lang="fi-FI" dirty="0" err="1">
                <a:solidFill>
                  <a:schemeClr val="tx1"/>
                </a:solidFill>
              </a:rPr>
              <a:t>Wolmara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 err="1">
                <a:solidFill>
                  <a:schemeClr val="tx1"/>
                </a:solidFill>
              </a:rPr>
              <a:t>Holetta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 err="1">
                <a:solidFill>
                  <a:schemeClr val="tx1"/>
                </a:solidFill>
              </a:rPr>
              <a:t>Kuiju</a:t>
            </a:r>
            <a:r>
              <a:rPr lang="fi-FI" dirty="0">
                <a:solidFill>
                  <a:schemeClr val="tx1"/>
                </a:solidFill>
              </a:rPr>
              <a:t> Kale, </a:t>
            </a:r>
            <a:r>
              <a:rPr lang="fi-FI" dirty="0" err="1">
                <a:solidFill>
                  <a:schemeClr val="tx1"/>
                </a:solidFill>
              </a:rPr>
              <a:t>Jimma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 err="1">
                <a:solidFill>
                  <a:schemeClr val="tx1"/>
                </a:solidFill>
              </a:rPr>
              <a:t>Awasa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 err="1">
                <a:solidFill>
                  <a:schemeClr val="tx1"/>
                </a:solidFill>
              </a:rPr>
              <a:t>Djijouti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fi-FI" dirty="0" err="1">
                <a:solidFill>
                  <a:schemeClr val="tx1"/>
                </a:solidFill>
              </a:rPr>
              <a:t>Debre</a:t>
            </a:r>
            <a:r>
              <a:rPr lang="fi-FI" dirty="0">
                <a:solidFill>
                  <a:schemeClr val="tx1"/>
                </a:solidFill>
              </a:rPr>
              <a:t> Zeit</a:t>
            </a:r>
          </a:p>
        </p:txBody>
      </p:sp>
    </p:spTree>
    <p:extLst>
      <p:ext uri="{BB962C8B-B14F-4D97-AF65-F5344CB8AC3E}">
        <p14:creationId xmlns:p14="http://schemas.microsoft.com/office/powerpoint/2010/main" val="738573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62D015-21A8-4909-AE40-9EBBE2951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614" y="771620"/>
            <a:ext cx="7977862" cy="1433987"/>
          </a:xfrm>
        </p:spPr>
        <p:txBody>
          <a:bodyPr>
            <a:normAutofit/>
          </a:bodyPr>
          <a:lstStyle/>
          <a:p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accent2">
                    <a:lumMod val="75000"/>
                  </a:schemeClr>
                </a:solidFill>
              </a:rPr>
              <a:t>SANFRIDIN JA ANNA-LIISAN MATKA TÄÄLLÄ AJASSA PÄÄTTYY, </a:t>
            </a:r>
            <a:br>
              <a:rPr lang="fi-FI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i-FI" sz="2000" dirty="0">
                <a:solidFill>
                  <a:schemeClr val="accent2">
                    <a:lumMod val="75000"/>
                  </a:schemeClr>
                </a:solidFill>
              </a:rPr>
              <a:t>MUTTA TYÖ JATKUU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805434-E118-4CCE-8406-B6D04C95C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182" y="2205607"/>
            <a:ext cx="7714696" cy="3880773"/>
          </a:xfrm>
        </p:spPr>
        <p:txBody>
          <a:bodyPr/>
          <a:lstStyle/>
          <a:p>
            <a:r>
              <a:rPr lang="fi-FI" dirty="0" err="1"/>
              <a:t>Sanfridin</a:t>
            </a:r>
            <a:r>
              <a:rPr lang="fi-FI" dirty="0"/>
              <a:t> elämä päättyy rajuun sydäninfarktiin 17.7.1976 </a:t>
            </a:r>
            <a:r>
              <a:rPr lang="fi-FI" dirty="0" err="1"/>
              <a:t>Filouhan</a:t>
            </a:r>
            <a:r>
              <a:rPr lang="fi-FI" dirty="0"/>
              <a:t> sairaalassa Etiopiassa 81-vuotiaana</a:t>
            </a:r>
          </a:p>
          <a:p>
            <a:r>
              <a:rPr lang="fi-FI" dirty="0"/>
              <a:t>Anna-Liisa kuolee moskovalaisessa sairaalassa 79-vuotiaana 15.6.88.  </a:t>
            </a:r>
          </a:p>
          <a:p>
            <a:r>
              <a:rPr lang="fi-FI" dirty="0"/>
              <a:t>Mattssonien perustama Lähetysasema (2021 = monitoimikeskus) rakennuksineen </a:t>
            </a:r>
            <a:r>
              <a:rPr lang="fi-FI" dirty="0" err="1"/>
              <a:t>Wolmaran</a:t>
            </a:r>
            <a:r>
              <a:rPr lang="fi-FI" dirty="0"/>
              <a:t> kylässä on ollut vuosia viranomaisten hallussa. Helmikuussa 2021 paikka luovutettiin juhlallisin menoin takaisin paikalliselle kirkkokunnalle. Juhlassa muisteltiin Mattssonien valtavaa työpanosta Etiopiassa.</a:t>
            </a:r>
          </a:p>
          <a:p>
            <a:r>
              <a:rPr lang="fi-FI" dirty="0"/>
              <a:t>Kirkkokunnan suunnitelma 2021: seuraavan viiden vuoden aikana lähetetään 500 evankelistaa, joiden tavoitteena on perustaa 500 seurakuntaa ja tavoittaa 5 miljoonaa ihmistä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700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AB74EF-A7DE-4443-A51A-F65DC127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403" y="1167800"/>
            <a:ext cx="7684899" cy="1149272"/>
          </a:xfrm>
        </p:spPr>
        <p:txBody>
          <a:bodyPr>
            <a:normAutofit/>
          </a:bodyPr>
          <a:lstStyle/>
          <a:p>
            <a:br>
              <a:rPr lang="fi-FI" sz="2000" dirty="0"/>
            </a:br>
            <a:r>
              <a:rPr lang="fi-FI" sz="2000" dirty="0"/>
              <a:t> </a:t>
            </a:r>
            <a:r>
              <a:rPr lang="fi-FI" sz="2000" dirty="0">
                <a:solidFill>
                  <a:schemeClr val="tx1"/>
                </a:solidFill>
              </a:rPr>
              <a:t>LARSMON LÄHETYSKODIN PERINTÖ JA TYÖMUODOT 2022</a:t>
            </a:r>
            <a:endParaRPr lang="fi-FI" sz="2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7CDB70-C709-4285-8CD6-06A1B867B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753" y="2317072"/>
            <a:ext cx="7217547" cy="3746376"/>
          </a:xfrm>
        </p:spPr>
        <p:txBody>
          <a:bodyPr>
            <a:normAutofit/>
          </a:bodyPr>
          <a:lstStyle/>
          <a:p>
            <a:r>
              <a:rPr lang="fi-FI" dirty="0"/>
              <a:t>Kaikille Luoduille ry myy paikan Pietarsaaren ja Kokkolan helluntaiseurakunnille 2004</a:t>
            </a:r>
          </a:p>
          <a:p>
            <a:r>
              <a:rPr lang="fi-FI" dirty="0"/>
              <a:t>Kokkolan helluntaiseurakunta lunastaa Pietarsaaren osuudet kokonaisuudessaan v. 2012 (rahat ostoon löytyivät ihmeen kautta, samoin rahat talon suurimpiin remontteihin)</a:t>
            </a:r>
          </a:p>
          <a:p>
            <a:pPr marL="0" indent="0">
              <a:buNone/>
            </a:pPr>
            <a:r>
              <a:rPr lang="fi-FI" dirty="0"/>
              <a:t>Työmuotoja: </a:t>
            </a:r>
            <a:r>
              <a:rPr lang="fi-FI" dirty="0" err="1"/>
              <a:t>Lasten-ja</a:t>
            </a:r>
            <a:r>
              <a:rPr lang="fi-FI" dirty="0"/>
              <a:t> nuorten leirit, maahanmuuttaja-, pakolais- ja  juutalaisleirit, opetuslapseusleirit, erilaista perhetoimintaa sekä tilojen vuokraaminen, rukousviikko 3-4 krt vuodessa 2021 alkaen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Työtä tehdään edelleen kuten Mattssoneiden aikana eli </a:t>
            </a:r>
            <a:r>
              <a:rPr lang="fi-FI" dirty="0" err="1"/>
              <a:t>vapaaeh-toisvoimin</a:t>
            </a:r>
            <a:r>
              <a:rPr lang="fi-FI" dirty="0"/>
              <a:t> ja erilaisin lahjoituksin.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0955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801BB8E-B780-4E0A-A2AE-862062FEE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210" y="976542"/>
            <a:ext cx="6276512" cy="4074853"/>
          </a:xfrm>
        </p:spPr>
      </p:pic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39CFAE7F-DB7C-40D4-BD66-165420D5EBEC}"/>
              </a:ext>
            </a:extLst>
          </p:cNvPr>
          <p:cNvSpPr/>
          <p:nvPr/>
        </p:nvSpPr>
        <p:spPr>
          <a:xfrm>
            <a:off x="3635406" y="5424258"/>
            <a:ext cx="2894120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tx1"/>
                </a:solidFill>
              </a:rPr>
              <a:t>KIITOS </a:t>
            </a:r>
            <a:r>
              <a:rPr lang="fi-FI" sz="32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fi-FI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2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51D54566-CDD8-43B7-A0D4-9986651EE4F0}"/>
              </a:ext>
            </a:extLst>
          </p:cNvPr>
          <p:cNvSpPr txBox="1"/>
          <p:nvPr/>
        </p:nvSpPr>
        <p:spPr>
          <a:xfrm>
            <a:off x="2080967" y="1256942"/>
            <a:ext cx="593556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KAIKKIEN RAKASTAMA JA YSTÄVÄLLINEN SANFRID</a:t>
            </a:r>
            <a:br>
              <a:rPr lang="fi-FI" sz="1800" dirty="0">
                <a:solidFill>
                  <a:schemeClr val="tx1"/>
                </a:solidFill>
                <a:latin typeface="+mn-lt"/>
              </a:rPr>
            </a:br>
            <a:br>
              <a:rPr lang="fi-FI" sz="1800" dirty="0">
                <a:solidFill>
                  <a:schemeClr val="tx1"/>
                </a:solidFill>
                <a:latin typeface="+mn-lt"/>
              </a:rPr>
            </a:br>
            <a:r>
              <a:rPr lang="fi-FI" sz="1800" dirty="0">
                <a:solidFill>
                  <a:schemeClr val="tx1"/>
                </a:solidFill>
                <a:latin typeface="+mn-lt"/>
              </a:rPr>
              <a:t>- Syntyi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Storforsenissa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(Pietarsaaren maalaiskunta) 23.05.1895.    Sisaria oli seitsemän. Jäi orvoksi viisi vuotiaana.</a:t>
            </a:r>
            <a:br>
              <a:rPr lang="fi-FI" sz="1800" dirty="0">
                <a:solidFill>
                  <a:schemeClr val="tx1"/>
                </a:solidFill>
                <a:latin typeface="+mn-lt"/>
              </a:rPr>
            </a:br>
            <a:br>
              <a:rPr lang="fi-FI" sz="1800" dirty="0">
                <a:solidFill>
                  <a:schemeClr val="tx1"/>
                </a:solidFill>
                <a:latin typeface="+mn-lt"/>
              </a:rPr>
            </a:br>
            <a:r>
              <a:rPr lang="fi-FI" sz="1800" dirty="0">
                <a:solidFill>
                  <a:schemeClr val="tx1"/>
                </a:solidFill>
                <a:latin typeface="+mn-lt"/>
              </a:rPr>
              <a:t>- Isoveljen vaikutuksesta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Sanfrid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tuli uskoon ja kastettiin 17- vuotiaana v. 1912</a:t>
            </a:r>
            <a:br>
              <a:rPr lang="fi-FI" sz="1800" dirty="0">
                <a:solidFill>
                  <a:schemeClr val="tx1"/>
                </a:solidFill>
                <a:latin typeface="+mn-lt"/>
              </a:rPr>
            </a:br>
            <a:br>
              <a:rPr lang="fi-FI" sz="1800" dirty="0">
                <a:solidFill>
                  <a:schemeClr val="tx1"/>
                </a:solidFill>
                <a:latin typeface="+mn-lt"/>
              </a:rPr>
            </a:br>
            <a:r>
              <a:rPr lang="fi-FI" sz="1800" dirty="0">
                <a:solidFill>
                  <a:schemeClr val="tx1"/>
                </a:solidFill>
                <a:latin typeface="+mn-lt"/>
              </a:rPr>
              <a:t>- Liikemaailma veti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Sanfridia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puoleensa ja hänestä kasvoi</a:t>
            </a:r>
            <a:r>
              <a:rPr lang="fi-FI" dirty="0"/>
              <a:t> 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pidetty kauppias, mutta myös Jumalan yhtiökumppani</a:t>
            </a:r>
            <a:br>
              <a:rPr lang="fi-FI" sz="1800" dirty="0">
                <a:solidFill>
                  <a:schemeClr val="tx1"/>
                </a:solidFill>
                <a:latin typeface="+mn-lt"/>
              </a:rPr>
            </a:br>
            <a:br>
              <a:rPr lang="fi-FI" sz="1800" dirty="0">
                <a:solidFill>
                  <a:schemeClr val="tx1"/>
                </a:solidFill>
                <a:latin typeface="+mn-lt"/>
              </a:rPr>
            </a:br>
            <a:r>
              <a:rPr lang="fi-FI" sz="1800" dirty="0">
                <a:solidFill>
                  <a:schemeClr val="tx1"/>
                </a:solidFill>
                <a:latin typeface="+mn-lt"/>
              </a:rPr>
              <a:t>- 1920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Sanfrid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rakensi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Kolppiin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kaupan, kodin ja sen yläkertaan rukoushuoneen</a:t>
            </a:r>
            <a:br>
              <a:rPr lang="fi-FI" sz="1800" dirty="0">
                <a:solidFill>
                  <a:schemeClr val="tx1"/>
                </a:solidFill>
                <a:latin typeface="+mn-lt"/>
              </a:rPr>
            </a:br>
            <a:br>
              <a:rPr lang="fi-FI" sz="1800" dirty="0">
                <a:solidFill>
                  <a:schemeClr val="tx1"/>
                </a:solidFill>
                <a:latin typeface="+mn-lt"/>
              </a:rPr>
            </a:br>
            <a:r>
              <a:rPr lang="fi-FI" sz="1800" dirty="0">
                <a:solidFill>
                  <a:schemeClr val="tx1"/>
                </a:solidFill>
                <a:latin typeface="+mn-lt"/>
              </a:rPr>
              <a:t>-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Sanfrid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ja Mattsonin veljekset: syntyi seurakunta-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Friförsamlingen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i 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Kålby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(</a:t>
            </a:r>
            <a:r>
              <a:rPr lang="fi-FI" sz="1800" dirty="0" err="1">
                <a:solidFill>
                  <a:schemeClr val="tx1"/>
                </a:solidFill>
                <a:latin typeface="+mn-lt"/>
              </a:rPr>
              <a:t>Kolpin</a:t>
            </a:r>
            <a:r>
              <a:rPr lang="fi-FI" sz="1800" dirty="0">
                <a:solidFill>
                  <a:schemeClr val="tx1"/>
                </a:solidFill>
                <a:latin typeface="+mn-lt"/>
              </a:rPr>
              <a:t> vapaaseurakunta)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531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204FB4-1C20-4A35-9F81-ABB077A5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24" y="432781"/>
            <a:ext cx="8596668" cy="1320800"/>
          </a:xfrm>
        </p:spPr>
        <p:txBody>
          <a:bodyPr>
            <a:normAutofit/>
          </a:bodyPr>
          <a:lstStyle/>
          <a:p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accent2">
                    <a:lumMod val="75000"/>
                  </a:schemeClr>
                </a:solidFill>
              </a:rPr>
              <a:t>MÄÄRÄTIETOINEN, OSAAVA JA LAHJAKAS ANNA-LIISA</a:t>
            </a:r>
          </a:p>
        </p:txBody>
      </p:sp>
      <p:pic>
        <p:nvPicPr>
          <p:cNvPr id="8" name="Sisällön paikkamerkki 7" descr="Kuva, joka sisältää kohteen teksti, seinä, sisä&#10;&#10;Kuvaus luotu automaattisesti">
            <a:extLst>
              <a:ext uri="{FF2B5EF4-FFF2-40B4-BE49-F238E27FC236}">
                <a16:creationId xmlns:a16="http://schemas.microsoft.com/office/drawing/2014/main" id="{134D608A-270D-4AC6-895A-60669EF4DE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47324" y="1753581"/>
            <a:ext cx="2529376" cy="3804853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718386E-1E84-4E16-9D5C-5C30BF195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47411" y="1553774"/>
            <a:ext cx="4185617" cy="4580878"/>
          </a:xfrm>
        </p:spPr>
        <p:txBody>
          <a:bodyPr>
            <a:normAutofit fontScale="92500" lnSpcReduction="20000"/>
          </a:bodyPr>
          <a:lstStyle/>
          <a:p>
            <a:pPr marL="0" indent="0" rtl="0">
              <a:buNone/>
            </a:pPr>
            <a:r>
              <a:rPr lang="fi" sz="1800" dirty="0">
                <a:solidFill>
                  <a:schemeClr val="tx1"/>
                </a:solidFill>
              </a:rPr>
              <a:t>Syntyi Sortavalassa 12.04.1909 usko-vaiseen Lindbohmin perheeseen ensim-mäisenä lapsena. Isä toimi kirkkoher-rana. Sisaria oli seitsemän. Jäi orvoksi 10-vuotiaana</a:t>
            </a:r>
          </a:p>
          <a:p>
            <a:pPr marL="0" indent="0" rtl="0">
              <a:buNone/>
            </a:pPr>
            <a:r>
              <a:rPr lang="fi" sz="1800" dirty="0">
                <a:solidFill>
                  <a:schemeClr val="tx1"/>
                </a:solidFill>
              </a:rPr>
              <a:t>- Mikkelin suomalaisen tyttökoululuok-kansa priimus, Keskiarvo 9,6</a:t>
            </a:r>
          </a:p>
          <a:p>
            <a:pPr marL="0" indent="0" rtl="0">
              <a:buNone/>
            </a:pPr>
            <a:r>
              <a:rPr lang="fi" sz="1800" dirty="0">
                <a:solidFill>
                  <a:schemeClr val="tx1"/>
                </a:solidFill>
              </a:rPr>
              <a:t>- Elämäntehtävä selviää 12-vuotiaana:</a:t>
            </a:r>
          </a:p>
          <a:p>
            <a:pPr marL="0" indent="0" rtl="0">
              <a:buNone/>
            </a:pPr>
            <a:r>
              <a:rPr lang="fi" sz="1800" dirty="0">
                <a:solidFill>
                  <a:schemeClr val="tx1"/>
                </a:solidFill>
              </a:rPr>
              <a:t> ”Sain lähetyskutsun kaikkien niiden luo, jotka eivät ole Jeesuksesta kuulleet”</a:t>
            </a:r>
          </a:p>
          <a:p>
            <a:pPr marL="0" indent="0" rtl="0">
              <a:buNone/>
            </a:pPr>
            <a:r>
              <a:rPr lang="fi" sz="1800" dirty="0">
                <a:solidFill>
                  <a:schemeClr val="tx1"/>
                </a:solidFill>
              </a:rPr>
              <a:t>- Sai Pyhän Hengen kasteen omassa kodissa 1.12.1921</a:t>
            </a:r>
          </a:p>
          <a:p>
            <a:pPr marL="0" indent="0" rtl="0">
              <a:buNone/>
            </a:pPr>
            <a:r>
              <a:rPr lang="fi" sz="1800" dirty="0">
                <a:solidFill>
                  <a:schemeClr val="tx1"/>
                </a:solidFill>
              </a:rPr>
              <a:t>- Kotoa/kirkkoisältä opittu ajattelutapa: yhteiskristillisyys</a:t>
            </a:r>
          </a:p>
          <a:p>
            <a:pPr marL="0" indent="0" rtl="0">
              <a:buNone/>
            </a:pPr>
            <a:r>
              <a:rPr lang="fi" sz="1800" dirty="0">
                <a:solidFill>
                  <a:schemeClr val="tx1"/>
                </a:solidFill>
              </a:rPr>
              <a:t>- Keväällä 1928 Veljekset Mattssonin tukkuliike kutsuu Helsingistä konttoristi Anna-Liisan Pietarsaareen töihin....</a:t>
            </a:r>
          </a:p>
          <a:p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B9524E6-B75E-446A-9248-3629C3CA26D6}"/>
              </a:ext>
            </a:extLst>
          </p:cNvPr>
          <p:cNvSpPr/>
          <p:nvPr/>
        </p:nvSpPr>
        <p:spPr>
          <a:xfrm>
            <a:off x="1547324" y="6072809"/>
            <a:ext cx="2529376" cy="52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16-vuotias Anna-Liisa</a:t>
            </a:r>
          </a:p>
        </p:txBody>
      </p:sp>
    </p:spTree>
    <p:extLst>
      <p:ext uri="{BB962C8B-B14F-4D97-AF65-F5344CB8AC3E}">
        <p14:creationId xmlns:p14="http://schemas.microsoft.com/office/powerpoint/2010/main" val="133491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55D9B9DC-DD67-4B1D-A8DD-132CB390A767}"/>
              </a:ext>
            </a:extLst>
          </p:cNvPr>
          <p:cNvSpPr txBox="1"/>
          <p:nvPr/>
        </p:nvSpPr>
        <p:spPr>
          <a:xfrm>
            <a:off x="2179468" y="1444268"/>
            <a:ext cx="60989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2">
                    <a:lumMod val="75000"/>
                  </a:schemeClr>
                </a:solidFill>
              </a:rPr>
              <a:t>JUMALAN TUULET PUHALTAVAT PIETARSAAREN ALUEELLA</a:t>
            </a: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sz="1800" dirty="0">
                <a:solidFill>
                  <a:schemeClr val="tx1"/>
                </a:solidFill>
              </a:rPr>
              <a:t>Kirkkoherra </a:t>
            </a:r>
            <a:r>
              <a:rPr lang="fi-FI" sz="1800" dirty="0" err="1">
                <a:solidFill>
                  <a:schemeClr val="tx1"/>
                </a:solidFill>
              </a:rPr>
              <a:t>Heikelin</a:t>
            </a:r>
            <a:r>
              <a:rPr lang="fi-FI" sz="1800" dirty="0">
                <a:solidFill>
                  <a:schemeClr val="tx1"/>
                </a:solidFill>
              </a:rPr>
              <a:t> poika Viktor </a:t>
            </a:r>
            <a:r>
              <a:rPr lang="fi-FI" sz="1800" dirty="0" err="1">
                <a:solidFill>
                  <a:schemeClr val="tx1"/>
                </a:solidFill>
              </a:rPr>
              <a:t>Heikel</a:t>
            </a:r>
            <a:r>
              <a:rPr lang="fi-FI" sz="1800" dirty="0">
                <a:solidFill>
                  <a:schemeClr val="tx1"/>
                </a:solidFill>
              </a:rPr>
              <a:t> (myöhemmin Helsingin yliopiston professori) antoi kastaa itsensä upottamalla 1868</a:t>
            </a: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- 1870 kaupunkiin syntyi maan ensimmäinen baptisti-seurakunta</a:t>
            </a: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- 1889 Pietarsaareen perustettiin vapaaseurakunta </a:t>
            </a: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- 1923 Pietarsaaren baptistiseurakunnan helluntai-henkiset jäsenet perustivat </a:t>
            </a:r>
            <a:r>
              <a:rPr lang="fi-FI" sz="1800" dirty="0" err="1">
                <a:solidFill>
                  <a:schemeClr val="tx1"/>
                </a:solidFill>
              </a:rPr>
              <a:t>Elim</a:t>
            </a:r>
            <a:r>
              <a:rPr lang="fi-FI" sz="1800" dirty="0">
                <a:solidFill>
                  <a:schemeClr val="tx1"/>
                </a:solidFill>
              </a:rPr>
              <a:t>-seurakunnan, johon Mattssoninkin veljekset liittyivät. </a:t>
            </a:r>
            <a:br>
              <a:rPr lang="fi-FI" sz="1800" dirty="0">
                <a:solidFill>
                  <a:schemeClr val="tx1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914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4003FB-1569-4379-98E6-2DC752E03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285" y="876861"/>
            <a:ext cx="3947400" cy="54998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1800" dirty="0">
                <a:solidFill>
                  <a:schemeClr val="accent2">
                    <a:lumMod val="75000"/>
                  </a:schemeClr>
                </a:solidFill>
              </a:rPr>
              <a:t>TYÖTOVERIT SANFRID JA ANNA-LIISA LÖYTÄVÄT TOISENSA</a:t>
            </a:r>
          </a:p>
          <a:p>
            <a:pPr marL="0" indent="0">
              <a:buNone/>
            </a:pPr>
            <a:r>
              <a:rPr lang="fi-FI" sz="1800" dirty="0">
                <a:solidFill>
                  <a:schemeClr val="accent2">
                    <a:lumMod val="75000"/>
                  </a:schemeClr>
                </a:solidFill>
              </a:rPr>
              <a:t>LÄHETYSTULI SYTTYY</a:t>
            </a:r>
          </a:p>
          <a:p>
            <a:pPr marL="0" indent="0">
              <a:buNone/>
            </a:pP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- 34- vuotias vanhapoika-</a:t>
            </a:r>
            <a:r>
              <a:rPr lang="fi-FI" sz="1800" dirty="0" err="1">
                <a:solidFill>
                  <a:schemeClr val="tx1"/>
                </a:solidFill>
              </a:rPr>
              <a:t>Sanfrid</a:t>
            </a:r>
            <a:r>
              <a:rPr lang="fi-FI" sz="1800" dirty="0">
                <a:solidFill>
                  <a:schemeClr val="tx1"/>
                </a:solidFill>
              </a:rPr>
              <a:t> kosi Helsingistä Pietarsaareen muuttaneen 19-vuotiaan Anna-Liisan. Morsian </a:t>
            </a:r>
            <a:r>
              <a:rPr lang="fi-FI" sz="1800" dirty="0" err="1">
                <a:solidFill>
                  <a:schemeClr val="tx1"/>
                </a:solidFill>
              </a:rPr>
              <a:t>rat</a:t>
            </a:r>
            <a:r>
              <a:rPr lang="fi-FI" sz="1800" dirty="0">
                <a:solidFill>
                  <a:schemeClr val="tx1"/>
                </a:solidFill>
              </a:rPr>
              <a:t>-kesi riemuun ja häitä vietettiin 1929</a:t>
            </a: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- Helluntailiikkeessä lähetysinnostus voimistui 1932, jolloin ensimmäinen lähetyskurssi pidettiin Hangossa</a:t>
            </a: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- Kesällä 1935 Pietarsaaressa pidettiin suuret lähetysjuhlat. Herra ilmoitti </a:t>
            </a:r>
            <a:r>
              <a:rPr lang="fi-FI" sz="1800" dirty="0" err="1">
                <a:solidFill>
                  <a:schemeClr val="tx1"/>
                </a:solidFill>
              </a:rPr>
              <a:t>yörukouksessa</a:t>
            </a:r>
            <a:r>
              <a:rPr lang="fi-FI" sz="1800" dirty="0">
                <a:solidFill>
                  <a:schemeClr val="tx1"/>
                </a:solidFill>
              </a:rPr>
              <a:t> Kiinanlähetti Toimi </a:t>
            </a:r>
            <a:r>
              <a:rPr lang="fi-FI" sz="1800" dirty="0" err="1">
                <a:solidFill>
                  <a:schemeClr val="tx1"/>
                </a:solidFill>
              </a:rPr>
              <a:t>Yr-jölälle</a:t>
            </a:r>
            <a:r>
              <a:rPr lang="fi-FI" sz="1800" dirty="0">
                <a:solidFill>
                  <a:schemeClr val="tx1"/>
                </a:solidFill>
              </a:rPr>
              <a:t>, että vielä samana vuonna lähetyskentille lähtisi 20 uutta lähettiä</a:t>
            </a:r>
            <a:br>
              <a:rPr lang="fi-FI" sz="1800" dirty="0">
                <a:solidFill>
                  <a:schemeClr val="tx1"/>
                </a:solidFill>
              </a:rPr>
            </a:b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-Pietarsaaressa ensimmäinen lähetyskurssi 1935</a:t>
            </a:r>
            <a:br>
              <a:rPr lang="fi-FI" sz="1800" dirty="0">
                <a:solidFill>
                  <a:schemeClr val="tx1"/>
                </a:solidFill>
              </a:rPr>
            </a:br>
            <a:endParaRPr lang="fi-FI" dirty="0"/>
          </a:p>
        </p:txBody>
      </p:sp>
      <p:pic>
        <p:nvPicPr>
          <p:cNvPr id="8" name="Kuva 7" descr="Kuva, joka sisältää kohteen teksti, henkilö, seisominen, mies&#10;&#10;Kuvaus luotu automaattisesti">
            <a:extLst>
              <a:ext uri="{FF2B5EF4-FFF2-40B4-BE49-F238E27FC236}">
                <a16:creationId xmlns:a16="http://schemas.microsoft.com/office/drawing/2014/main" id="{C26DD439-EFB5-46DE-A47B-3C8BE93D3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73" y="876861"/>
            <a:ext cx="33718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5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016E9E-D84A-49C8-9F84-58F9E959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59496"/>
            <a:ext cx="8596668" cy="770903"/>
          </a:xfrm>
        </p:spPr>
        <p:txBody>
          <a:bodyPr>
            <a:normAutofit fontScale="90000"/>
          </a:bodyPr>
          <a:lstStyle/>
          <a:p>
            <a:br>
              <a:rPr lang="fi-FI" sz="2000" dirty="0"/>
            </a:br>
            <a:r>
              <a:rPr lang="fi-FI" sz="2000" dirty="0"/>
              <a:t>      </a:t>
            </a:r>
            <a:r>
              <a:rPr lang="fi-FI" sz="2000" dirty="0">
                <a:solidFill>
                  <a:schemeClr val="accent2">
                    <a:lumMod val="75000"/>
                  </a:schemeClr>
                </a:solidFill>
              </a:rPr>
              <a:t>VUOKRAHUVILASTA OMAAN: LÄHETYSKOTI LARSMO VALMISTUU 1944-45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121231-2D75-4538-9F5A-AEA18FF2D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297" y="2247049"/>
            <a:ext cx="4185623" cy="3304117"/>
          </a:xfrm>
        </p:spPr>
        <p:txBody>
          <a:bodyPr>
            <a:normAutofit/>
          </a:bodyPr>
          <a:lstStyle/>
          <a:p>
            <a:r>
              <a:rPr lang="fi-FI" dirty="0"/>
              <a:t>Suomessa toimi vain Lähetysseuran lähetyskoulu, jonne ei hyväksytty vapaiden suuntien lähetysoppilaita</a:t>
            </a:r>
          </a:p>
          <a:p>
            <a:r>
              <a:rPr lang="fi-FI" dirty="0"/>
              <a:t>Lähetystyön innoittamat Mattssonit ja lähetysoppilaat rakentavat </a:t>
            </a:r>
            <a:r>
              <a:rPr lang="fi-FI" dirty="0" err="1"/>
              <a:t>lähe-tyskodin</a:t>
            </a:r>
            <a:r>
              <a:rPr lang="fi-FI" dirty="0"/>
              <a:t> talkootyönä</a:t>
            </a:r>
          </a:p>
          <a:p>
            <a:r>
              <a:rPr lang="fi-FI" dirty="0"/>
              <a:t>Tuntemattomat ja kodin väen </a:t>
            </a:r>
            <a:r>
              <a:rPr lang="fi-FI" dirty="0" err="1"/>
              <a:t>tun-temat</a:t>
            </a:r>
            <a:r>
              <a:rPr lang="fi-FI" dirty="0"/>
              <a:t> lähetystyön ystävät toivat lahjoituksia ja myös </a:t>
            </a:r>
            <a:r>
              <a:rPr lang="fi-FI" dirty="0" err="1"/>
              <a:t>ruokatarvik-keita</a:t>
            </a:r>
            <a:r>
              <a:rPr lang="fi-FI" dirty="0"/>
              <a:t>, joiden varassa yhteisö eli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B143FF7-7411-4339-8992-A938D26AC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12591" y="2247050"/>
            <a:ext cx="4253578" cy="3870946"/>
          </a:xfrm>
        </p:spPr>
        <p:txBody>
          <a:bodyPr>
            <a:normAutofit/>
          </a:bodyPr>
          <a:lstStyle/>
          <a:p>
            <a:r>
              <a:rPr lang="fi-FI" dirty="0"/>
              <a:t>Talon valmistuttua </a:t>
            </a:r>
            <a:r>
              <a:rPr lang="fi-FI" dirty="0" err="1"/>
              <a:t>Sanfridin</a:t>
            </a:r>
            <a:r>
              <a:rPr lang="fi-FI" dirty="0"/>
              <a:t> antama tieto ihmetytti: </a:t>
            </a:r>
          </a:p>
          <a:p>
            <a:pPr marL="0" indent="0">
              <a:buNone/>
            </a:pPr>
            <a:r>
              <a:rPr lang="fi-FI" dirty="0"/>
              <a:t>	” Kun rakentaminen aloitettiin, ei 	ollut markkaakaan rahaa. Kun se 	lopetettiin, ei ollut markkaakaan 	velkaa”. </a:t>
            </a:r>
          </a:p>
          <a:p>
            <a:r>
              <a:rPr lang="fi-FI" dirty="0"/>
              <a:t>Jumalan ihmeen todistajiksi tulleet </a:t>
            </a:r>
            <a:r>
              <a:rPr lang="fi-FI" dirty="0" err="1"/>
              <a:t>Larsmon</a:t>
            </a:r>
            <a:r>
              <a:rPr lang="fi-FI" dirty="0"/>
              <a:t> maanviljelijät ja lähitie-</a:t>
            </a:r>
            <a:r>
              <a:rPr lang="fi-FI" dirty="0" err="1"/>
              <a:t>noon</a:t>
            </a:r>
            <a:r>
              <a:rPr lang="fi-FI" dirty="0"/>
              <a:t> kauppiaat alkoivat tuoda antimiaan talon tarpeisiin</a:t>
            </a:r>
          </a:p>
          <a:p>
            <a:pPr marL="0" indent="0">
              <a:buNone/>
            </a:pPr>
            <a:r>
              <a:rPr lang="fi-FI" dirty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8292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rakennus, ulko, talo&#10;&#10;Kuvaus luotu automaattisesti">
            <a:extLst>
              <a:ext uri="{FF2B5EF4-FFF2-40B4-BE49-F238E27FC236}">
                <a16:creationId xmlns:a16="http://schemas.microsoft.com/office/drawing/2014/main" id="{3A9E50A4-BF2A-43BC-B55F-6E9C25049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814" y="1158367"/>
            <a:ext cx="6086475" cy="4333875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287775DB-9340-4AC0-AC48-CC13B9647EC7}"/>
              </a:ext>
            </a:extLst>
          </p:cNvPr>
          <p:cNvSpPr/>
          <p:nvPr/>
        </p:nvSpPr>
        <p:spPr>
          <a:xfrm>
            <a:off x="3631832" y="5805906"/>
            <a:ext cx="3269216" cy="632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LÄHETYSKOTI LARSMO</a:t>
            </a:r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598A650D-50A5-47B2-882D-C1DA1C13B268}"/>
              </a:ext>
            </a:extLst>
          </p:cNvPr>
          <p:cNvCxnSpPr>
            <a:cxnSpLocks/>
          </p:cNvCxnSpPr>
          <p:nvPr/>
        </p:nvCxnSpPr>
        <p:spPr>
          <a:xfrm flipV="1">
            <a:off x="5995447" y="2648932"/>
            <a:ext cx="2837468" cy="67637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Suorakulmio 12">
            <a:extLst>
              <a:ext uri="{FF2B5EF4-FFF2-40B4-BE49-F238E27FC236}">
                <a16:creationId xmlns:a16="http://schemas.microsoft.com/office/drawing/2014/main" id="{24BC975D-851B-48E9-BF39-7452C7A53D1C}"/>
              </a:ext>
            </a:extLst>
          </p:cNvPr>
          <p:cNvSpPr/>
          <p:nvPr/>
        </p:nvSpPr>
        <p:spPr>
          <a:xfrm>
            <a:off x="9228841" y="254523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982915C7-143E-4CB6-A6CC-06F26F948B2E}"/>
              </a:ext>
            </a:extLst>
          </p:cNvPr>
          <p:cNvSpPr/>
          <p:nvPr/>
        </p:nvSpPr>
        <p:spPr>
          <a:xfrm>
            <a:off x="9078012" y="2170524"/>
            <a:ext cx="2102178" cy="676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Anna-Liisan ja </a:t>
            </a:r>
            <a:r>
              <a:rPr lang="fi-FI" dirty="0" err="1">
                <a:solidFill>
                  <a:schemeClr val="tx1"/>
                </a:solidFill>
              </a:rPr>
              <a:t>Sanfridin</a:t>
            </a:r>
            <a:r>
              <a:rPr lang="fi-FI" dirty="0">
                <a:solidFill>
                  <a:schemeClr val="tx1"/>
                </a:solidFill>
              </a:rPr>
              <a:t> huone</a:t>
            </a:r>
          </a:p>
        </p:txBody>
      </p:sp>
    </p:spTree>
    <p:extLst>
      <p:ext uri="{BB962C8B-B14F-4D97-AF65-F5344CB8AC3E}">
        <p14:creationId xmlns:p14="http://schemas.microsoft.com/office/powerpoint/2010/main" val="333056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9CD04A-F44F-4B43-A009-9F81C1C2F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730" y="797796"/>
            <a:ext cx="8093270" cy="95266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br>
              <a:rPr lang="fi-FI" sz="2000" dirty="0"/>
            </a:br>
            <a:r>
              <a:rPr lang="fi-FI" sz="2000" dirty="0">
                <a:solidFill>
                  <a:schemeClr val="accent2">
                    <a:lumMod val="75000"/>
                  </a:schemeClr>
                </a:solidFill>
              </a:rPr>
              <a:t>SANFRIDIN JA ANNA-LIISAN TEHTÄVISTÄ JA TYÖKUVISTA SUOMESSA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86AB635-8296-489E-BECE-FDA6DDAB2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6284" y="1866507"/>
            <a:ext cx="4185623" cy="576262"/>
          </a:xfrm>
        </p:spPr>
        <p:txBody>
          <a:bodyPr/>
          <a:lstStyle/>
          <a:p>
            <a:r>
              <a:rPr lang="fi-FI" sz="2000" dirty="0" err="1"/>
              <a:t>Sanfrid</a:t>
            </a:r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DB7C5FF-C2A6-4800-AEBE-08A41F531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813" y="2491636"/>
            <a:ext cx="3866326" cy="1289867"/>
          </a:xfrm>
        </p:spPr>
        <p:txBody>
          <a:bodyPr>
            <a:normAutofit fontScale="85000" lnSpcReduction="20000"/>
          </a:bodyPr>
          <a:lstStyle/>
          <a:p>
            <a:r>
              <a:rPr lang="fi-FI" sz="1900" dirty="0"/>
              <a:t>Veljekset Mattssoneiden tukkuliike, yhtiökumppani Ernst-veljen kanssa, suuri osa liikevoitosta Herran työhön</a:t>
            </a:r>
          </a:p>
          <a:p>
            <a:r>
              <a:rPr lang="fi-FI" sz="1900" dirty="0" err="1"/>
              <a:t>Elim</a:t>
            </a:r>
            <a:r>
              <a:rPr lang="fi-FI" sz="1900" dirty="0"/>
              <a:t>-seurakunnan </a:t>
            </a:r>
            <a:r>
              <a:rPr lang="fi-FI" sz="1900" dirty="0" err="1"/>
              <a:t>vanhimmistoveli</a:t>
            </a:r>
            <a:endParaRPr lang="fi-FI" sz="1900" dirty="0"/>
          </a:p>
          <a:p>
            <a:endParaRPr lang="fi-FI" sz="1700" dirty="0"/>
          </a:p>
          <a:p>
            <a:endParaRPr lang="fi-FI" sz="1700" dirty="0"/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C3B92A1-1F96-4F0B-BFD5-D283E2B39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03162" y="1753386"/>
            <a:ext cx="4185618" cy="689383"/>
          </a:xfrm>
        </p:spPr>
        <p:txBody>
          <a:bodyPr/>
          <a:lstStyle/>
          <a:p>
            <a:r>
              <a:rPr lang="fi-FI" sz="2000" dirty="0"/>
              <a:t>Anna-Liisa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F38D0A2-7C1D-461C-A23E-4B8BF9CB7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03157" y="2558816"/>
            <a:ext cx="3649722" cy="1036640"/>
          </a:xfrm>
        </p:spPr>
        <p:txBody>
          <a:bodyPr>
            <a:normAutofit fontScale="85000" lnSpcReduction="20000"/>
          </a:bodyPr>
          <a:lstStyle/>
          <a:p>
            <a:r>
              <a:rPr lang="fi-FI" sz="1900" dirty="0"/>
              <a:t>Konttoristina tukkuliikkeessä</a:t>
            </a:r>
          </a:p>
          <a:p>
            <a:r>
              <a:rPr lang="fi-FI" sz="1900" dirty="0"/>
              <a:t>Kitarakuoron johtaja, tulkki, kielten opettaja, lähetyskurssien organisoija </a:t>
            </a:r>
          </a:p>
          <a:p>
            <a:endParaRPr lang="fi-FI" dirty="0"/>
          </a:p>
          <a:p>
            <a:endParaRPr lang="fi-FI" dirty="0"/>
          </a:p>
          <a:p>
            <a:pPr>
              <a:buFont typeface="Wingdings" panose="05000000000000000000" pitchFamily="2" charset="2"/>
              <a:buChar char="à"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D2F8CF2-BF32-4F8B-A5A6-CE00DD2FEC24}"/>
              </a:ext>
            </a:extLst>
          </p:cNvPr>
          <p:cNvSpPr/>
          <p:nvPr/>
        </p:nvSpPr>
        <p:spPr>
          <a:xfrm>
            <a:off x="2910878" y="3830370"/>
            <a:ext cx="5184558" cy="26277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  <a:p>
            <a:endParaRPr lang="fi-FI" sz="1600" dirty="0">
              <a:solidFill>
                <a:schemeClr val="tx1"/>
              </a:solidFill>
            </a:endParaRPr>
          </a:p>
          <a:p>
            <a:r>
              <a:rPr lang="fi-FI" sz="1600" dirty="0">
                <a:solidFill>
                  <a:schemeClr val="tx1"/>
                </a:solidFill>
              </a:rPr>
              <a:t>- </a:t>
            </a:r>
          </a:p>
          <a:p>
            <a:r>
              <a:rPr lang="fi-FI" sz="1600" dirty="0">
                <a:solidFill>
                  <a:schemeClr val="tx1"/>
                </a:solidFill>
              </a:rPr>
              <a:t>- Raamatullinen aikakauskirja-lehti 1928</a:t>
            </a:r>
            <a:endParaRPr lang="fi-FI" sz="1600" dirty="0"/>
          </a:p>
          <a:p>
            <a:r>
              <a:rPr lang="fi-FI" sz="1600" dirty="0">
                <a:solidFill>
                  <a:schemeClr val="tx1"/>
                </a:solidFill>
              </a:rPr>
              <a:t>-</a:t>
            </a:r>
            <a:r>
              <a:rPr lang="fi-FI" sz="1600" dirty="0"/>
              <a:t> </a:t>
            </a:r>
            <a:r>
              <a:rPr lang="fi-FI" sz="1600" dirty="0">
                <a:solidFill>
                  <a:schemeClr val="tx1"/>
                </a:solidFill>
              </a:rPr>
              <a:t>Raamattulähetystyö, arvostus yli seurakuntarajojen</a:t>
            </a:r>
          </a:p>
          <a:p>
            <a:r>
              <a:rPr lang="fi-FI" sz="1600" dirty="0">
                <a:solidFill>
                  <a:schemeClr val="tx1"/>
                </a:solidFill>
              </a:rPr>
              <a:t>- Mustalaisille suunnattu hengellinen työ</a:t>
            </a:r>
          </a:p>
          <a:p>
            <a:r>
              <a:rPr lang="fi-FI" sz="1600" dirty="0">
                <a:solidFill>
                  <a:schemeClr val="tx1"/>
                </a:solidFill>
              </a:rPr>
              <a:t>- Uusi evankelioimismuoto 1935: Kodista Kotiin-työ</a:t>
            </a:r>
          </a:p>
          <a:p>
            <a:r>
              <a:rPr lang="fi-FI" sz="1600" dirty="0">
                <a:solidFill>
                  <a:schemeClr val="tx1"/>
                </a:solidFill>
              </a:rPr>
              <a:t>  (Lapissa ja Karjalassa, laajeni 12 maahan)</a:t>
            </a:r>
          </a:p>
          <a:p>
            <a:r>
              <a:rPr lang="fi-FI" sz="1600" dirty="0">
                <a:solidFill>
                  <a:schemeClr val="tx1"/>
                </a:solidFill>
              </a:rPr>
              <a:t>- Kaikille Luoduille-lähetyslehti </a:t>
            </a:r>
          </a:p>
          <a:p>
            <a:r>
              <a:rPr lang="fi-FI" sz="1600" dirty="0">
                <a:solidFill>
                  <a:schemeClr val="tx1"/>
                </a:solidFill>
              </a:rPr>
              <a:t>  (1. helluntaiherätyksessä ilmestynyt lehti)</a:t>
            </a:r>
          </a:p>
          <a:p>
            <a:r>
              <a:rPr lang="fi-FI" sz="1600" dirty="0">
                <a:solidFill>
                  <a:schemeClr val="tx1"/>
                </a:solidFill>
              </a:rPr>
              <a:t>- Vankilatyö</a:t>
            </a:r>
          </a:p>
          <a:p>
            <a:r>
              <a:rPr lang="fi-FI" sz="1600" dirty="0">
                <a:solidFill>
                  <a:schemeClr val="tx1"/>
                </a:solidFill>
              </a:rPr>
              <a:t>- Lapsi- ja nuorisotyö (lasten kesäleirit, pyhäkoulut)</a:t>
            </a:r>
          </a:p>
          <a:p>
            <a:pPr marL="285750" indent="-285750">
              <a:buFontTx/>
              <a:buChar char="-"/>
            </a:pPr>
            <a:endParaRPr lang="fi-FI" sz="1600" dirty="0">
              <a:solidFill>
                <a:schemeClr val="tx1"/>
              </a:solidFill>
            </a:endParaRPr>
          </a:p>
          <a:p>
            <a:endParaRPr lang="fi-FI" sz="1600" dirty="0">
              <a:solidFill>
                <a:schemeClr val="tx1"/>
              </a:solidFill>
            </a:endParaRPr>
          </a:p>
          <a:p>
            <a:endParaRPr lang="fi-FI" sz="16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6841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E3203F-46FA-4B3D-8FAC-1BBB176B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08" y="1060357"/>
            <a:ext cx="8768324" cy="1113762"/>
          </a:xfrm>
        </p:spPr>
        <p:txBody>
          <a:bodyPr>
            <a:normAutofit/>
          </a:bodyPr>
          <a:lstStyle/>
          <a:p>
            <a:br>
              <a:rPr lang="fi-FI" sz="2000" dirty="0"/>
            </a:br>
            <a:r>
              <a:rPr lang="fi-FI" sz="2000" dirty="0">
                <a:solidFill>
                  <a:schemeClr val="tx1"/>
                </a:solidFill>
              </a:rPr>
              <a:t>                         </a:t>
            </a:r>
            <a:r>
              <a:rPr lang="fi-FI" sz="2000" dirty="0">
                <a:solidFill>
                  <a:schemeClr val="accent2">
                    <a:lumMod val="75000"/>
                  </a:schemeClr>
                </a:solidFill>
              </a:rPr>
              <a:t>USKON VARASSA ETEENPÄIN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8B41FC2-1A4D-4157-9AA2-CA450D8CE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8687" y="2024109"/>
            <a:ext cx="3822681" cy="461639"/>
          </a:xfrm>
        </p:spPr>
        <p:txBody>
          <a:bodyPr/>
          <a:lstStyle/>
          <a:p>
            <a:r>
              <a:rPr lang="fi-FI" sz="1600" dirty="0"/>
              <a:t>ESIKUVIA</a:t>
            </a:r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08E75D-75C2-440E-BEE4-145A34350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8687" y="2750381"/>
            <a:ext cx="3822681" cy="3290981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Hudson Taylor (s. 1858-)</a:t>
            </a:r>
          </a:p>
          <a:p>
            <a:pPr marL="0" indent="0">
              <a:buNone/>
            </a:pPr>
            <a:r>
              <a:rPr lang="fi-FI" dirty="0"/>
              <a:t>- Lähetyslääkäri ja Kiinan </a:t>
            </a:r>
            <a:r>
              <a:rPr lang="fi-FI" dirty="0" err="1"/>
              <a:t>sisälähe-tyksen</a:t>
            </a:r>
            <a:r>
              <a:rPr lang="fi-FI" dirty="0"/>
              <a:t> perustaja</a:t>
            </a:r>
          </a:p>
          <a:p>
            <a:r>
              <a:rPr lang="fi-FI" dirty="0"/>
              <a:t>Charles ja </a:t>
            </a:r>
            <a:r>
              <a:rPr lang="fi-FI" dirty="0" err="1"/>
              <a:t>Lettie</a:t>
            </a:r>
            <a:r>
              <a:rPr lang="fi-FI" dirty="0"/>
              <a:t> </a:t>
            </a:r>
            <a:r>
              <a:rPr lang="fi-FI" dirty="0" err="1"/>
              <a:t>Cowman</a:t>
            </a:r>
            <a:r>
              <a:rPr lang="fi-FI" dirty="0"/>
              <a:t> (s. 1870)</a:t>
            </a:r>
          </a:p>
          <a:p>
            <a:pPr marL="0" indent="0">
              <a:buNone/>
            </a:pPr>
            <a:r>
              <a:rPr lang="fi-FI" dirty="0"/>
              <a:t>- Kotilähetystyö Kaukoidässä, evankeliumi 10 milj. kotiin, 1200 lähetysasemaa</a:t>
            </a:r>
          </a:p>
          <a:p>
            <a:r>
              <a:rPr lang="fi-FI" dirty="0"/>
              <a:t>C.T. </a:t>
            </a:r>
            <a:r>
              <a:rPr lang="fi-FI" dirty="0" err="1"/>
              <a:t>Studd</a:t>
            </a:r>
            <a:r>
              <a:rPr lang="fi-FI" dirty="0"/>
              <a:t> (s. 1860)</a:t>
            </a:r>
          </a:p>
          <a:p>
            <a:pPr marL="0" indent="0">
              <a:buNone/>
            </a:pPr>
            <a:r>
              <a:rPr lang="fi-FI" dirty="0"/>
              <a:t>- Upporikas, lahjoitti omaisuutensa Herran käyttöön, työ mm. Intiassa ja Afrikassa </a:t>
            </a:r>
          </a:p>
          <a:p>
            <a:pPr>
              <a:buFontTx/>
              <a:buChar char="-"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893EE09-4B80-42A8-9776-1DEAC0F1B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92015" y="2174119"/>
            <a:ext cx="4185618" cy="311629"/>
          </a:xfrm>
        </p:spPr>
        <p:txBody>
          <a:bodyPr/>
          <a:lstStyle/>
          <a:p>
            <a:r>
              <a:rPr lang="fi-FI" sz="1600" dirty="0"/>
              <a:t>OPINTO- JA MUITA MATKOJA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8619B8C-EC23-4773-A7F0-AA813FBFE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92015" y="2888165"/>
            <a:ext cx="4185617" cy="3304117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Rahtilaivalla Englantiin 1936</a:t>
            </a:r>
          </a:p>
          <a:p>
            <a:pPr marL="0" indent="0">
              <a:buNone/>
            </a:pPr>
            <a:r>
              <a:rPr lang="fi-FI" dirty="0" err="1"/>
              <a:t>Svansean</a:t>
            </a:r>
            <a:r>
              <a:rPr lang="fi-FI" dirty="0"/>
              <a:t> lähetyskoulu ja Etiopian keisarin tapaaminen </a:t>
            </a:r>
          </a:p>
          <a:p>
            <a:r>
              <a:rPr lang="fi-FI" dirty="0"/>
              <a:t>Amerikan matkat </a:t>
            </a:r>
          </a:p>
          <a:p>
            <a:pPr marL="0" indent="0">
              <a:buNone/>
            </a:pPr>
            <a:r>
              <a:rPr lang="fi-FI" dirty="0"/>
              <a:t>Kaikkiaan 6 matkaa 1947-1986</a:t>
            </a:r>
          </a:p>
          <a:p>
            <a:pPr marL="0" indent="0">
              <a:buNone/>
            </a:pPr>
            <a:r>
              <a:rPr lang="fi-FI" dirty="0"/>
              <a:t>Tavoitteena mm. luoda suhteita muihin lähetystyön ystäviin, tehdä tunnetuksi </a:t>
            </a:r>
            <a:r>
              <a:rPr lang="fi-FI" dirty="0" err="1"/>
              <a:t>Larsmon</a:t>
            </a:r>
            <a:r>
              <a:rPr lang="fi-FI" dirty="0"/>
              <a:t> ja Etiopian työtä sekä kerätä varoja evankeliumin levittämiseksi eri maissa.</a:t>
            </a:r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9401606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9204</TotalTime>
  <Words>1051</Words>
  <Application>Microsoft Office PowerPoint</Application>
  <PresentationFormat>Laajakuva</PresentationFormat>
  <Paragraphs>104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Trebuchet MS</vt:lpstr>
      <vt:lpstr>Wingdings</vt:lpstr>
      <vt:lpstr>Wingdings 3</vt:lpstr>
      <vt:lpstr>Pinta</vt:lpstr>
      <vt:lpstr>Sanfrid (1895-1976) ja Anna-Liisa (1909-1988) Mattsson  NÄKYMÄTTÖMÄN LÄHETTILÄÄT             Sisko Vierimaa 05.02.2022           (sisko.vierimaa@gmail.com)</vt:lpstr>
      <vt:lpstr>PowerPoint-esitys</vt:lpstr>
      <vt:lpstr> MÄÄRÄTIETOINEN, OSAAVA JA LAHJAKAS ANNA-LIISA</vt:lpstr>
      <vt:lpstr>PowerPoint-esitys</vt:lpstr>
      <vt:lpstr>PowerPoint-esitys</vt:lpstr>
      <vt:lpstr>       VUOKRAHUVILASTA OMAAN: LÄHETYSKOTI LARSMO VALMISTUU 1944-45</vt:lpstr>
      <vt:lpstr>PowerPoint-esitys</vt:lpstr>
      <vt:lpstr> SANFRIDIN JA ANNA-LIISAN TEHTÄVISTÄ JA TYÖKUVISTA SUOMESSA </vt:lpstr>
      <vt:lpstr>                          USKON VARASSA ETEENPÄIN</vt:lpstr>
      <vt:lpstr>  HERRA SIUNAA ALKAMANSA TYÖN, MUUTAMA ESIMERKKI</vt:lpstr>
      <vt:lpstr>                           KAIKILLE LUODUILLE SÄÄTIÖ 1951</vt:lpstr>
      <vt:lpstr>              HERRA JOHDATTAA TYÖHÖN ETIOPIAAN</vt:lpstr>
      <vt:lpstr>PowerPoint-esitys</vt:lpstr>
      <vt:lpstr> SANFRIDIN JA ANNA-LIISAN MATKA TÄÄLLÄ AJASSA PÄÄTTYY,  MUTTA TYÖ JATKUU</vt:lpstr>
      <vt:lpstr>  LARSMON LÄHETYSKODIN PERINTÖ JA TYÖMUODOT 2022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JusPek Oy Linnanherrankuja 5 00950 Helsinki juspek.fi</dc:title>
  <dc:creator>Juspek Oy</dc:creator>
  <cp:lastModifiedBy>Juspek Oy</cp:lastModifiedBy>
  <cp:revision>8</cp:revision>
  <dcterms:created xsi:type="dcterms:W3CDTF">2021-10-24T08:33:25Z</dcterms:created>
  <dcterms:modified xsi:type="dcterms:W3CDTF">2022-08-30T10:47:35Z</dcterms:modified>
</cp:coreProperties>
</file>