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64" r:id="rId4"/>
    <p:sldId id="277" r:id="rId5"/>
    <p:sldId id="263" r:id="rId6"/>
    <p:sldId id="262" r:id="rId7"/>
    <p:sldId id="265" r:id="rId8"/>
    <p:sldId id="267" r:id="rId9"/>
    <p:sldId id="266" r:id="rId10"/>
    <p:sldId id="268" r:id="rId11"/>
    <p:sldId id="269" r:id="rId12"/>
    <p:sldId id="270" r:id="rId13"/>
    <p:sldId id="276" r:id="rId14"/>
    <p:sldId id="273" r:id="rId15"/>
    <p:sldId id="272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472" autoAdjust="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en/finland-flag-country-europe-nation-1691165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CD01D8-A050-4017-B4CD-673A614D6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1" y="4556756"/>
            <a:ext cx="7673799" cy="2216905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br>
              <a:rPr lang="fi-FI" sz="1800" dirty="0">
                <a:solidFill>
                  <a:schemeClr val="tx1"/>
                </a:solidFill>
              </a:rPr>
            </a:br>
            <a:r>
              <a:rPr lang="fi-FI" sz="1800" dirty="0" err="1">
                <a:solidFill>
                  <a:schemeClr val="tx1"/>
                </a:solidFill>
              </a:rPr>
              <a:t>Sanfrid</a:t>
            </a:r>
            <a:r>
              <a:rPr lang="fi-FI" sz="1800" dirty="0">
                <a:solidFill>
                  <a:schemeClr val="tx1"/>
                </a:solidFill>
              </a:rPr>
              <a:t> (1895-1976) and Anna-Liisa (1909-1988) Mattsson</a:t>
            </a:r>
            <a:br>
              <a:rPr lang="fi-FI" sz="1800" dirty="0">
                <a:solidFill>
                  <a:schemeClr val="tx1"/>
                </a:solidFill>
              </a:rPr>
            </a:br>
            <a:r>
              <a:rPr lang="fi-FI" sz="1800" dirty="0" err="1">
                <a:solidFill>
                  <a:schemeClr val="tx1"/>
                </a:solidFill>
              </a:rPr>
              <a:t>Founders</a:t>
            </a:r>
            <a:r>
              <a:rPr lang="fi-FI" sz="1800" dirty="0">
                <a:solidFill>
                  <a:schemeClr val="tx1"/>
                </a:solidFill>
              </a:rPr>
              <a:t> of </a:t>
            </a:r>
            <a:r>
              <a:rPr lang="fi-FI" sz="1800" dirty="0" err="1">
                <a:solidFill>
                  <a:schemeClr val="tx1"/>
                </a:solidFill>
              </a:rPr>
              <a:t>Larsmo</a:t>
            </a:r>
            <a:r>
              <a:rPr lang="fi-FI" sz="1800" dirty="0">
                <a:solidFill>
                  <a:schemeClr val="tx1"/>
                </a:solidFill>
              </a:rPr>
              <a:t> Missiohome, Finland</a:t>
            </a:r>
            <a:br>
              <a:rPr lang="fi-FI" sz="1800" dirty="0">
                <a:solidFill>
                  <a:schemeClr val="tx1"/>
                </a:solidFill>
              </a:rPr>
            </a:br>
            <a:br>
              <a:rPr lang="fi-FI" sz="1800" dirty="0">
                <a:solidFill>
                  <a:schemeClr val="tx1"/>
                </a:solidFill>
              </a:rPr>
            </a:br>
            <a:r>
              <a:rPr lang="fi-FI" sz="1800" dirty="0">
                <a:solidFill>
                  <a:schemeClr val="tx1"/>
                </a:solidFill>
              </a:rPr>
              <a:t>AMBASSADORS OF THE INVISIBLE </a:t>
            </a:r>
            <a:br>
              <a:rPr lang="fi-FI" sz="1800" dirty="0">
                <a:solidFill>
                  <a:schemeClr val="tx1"/>
                </a:solidFill>
              </a:rPr>
            </a:br>
            <a:br>
              <a:rPr lang="fi-FI" sz="1800" dirty="0">
                <a:solidFill>
                  <a:schemeClr val="tx1"/>
                </a:solidFill>
              </a:rPr>
            </a:br>
            <a:r>
              <a:rPr lang="fi-FI" sz="1800" dirty="0">
                <a:solidFill>
                  <a:schemeClr val="tx1"/>
                </a:solidFill>
              </a:rPr>
              <a:t>										Sisko Vierimaa 5.2.2022</a:t>
            </a:r>
            <a:br>
              <a:rPr lang="fi-FI" sz="1800" dirty="0">
                <a:solidFill>
                  <a:schemeClr val="tx1"/>
                </a:solidFill>
              </a:rPr>
            </a:br>
            <a:r>
              <a:rPr lang="fi-FI" sz="1800" dirty="0">
                <a:solidFill>
                  <a:schemeClr val="tx1"/>
                </a:solidFill>
              </a:rPr>
              <a:t>										</a:t>
            </a:r>
            <a:r>
              <a:rPr lang="fi-FI" sz="1200" dirty="0">
                <a:solidFill>
                  <a:schemeClr val="tx1"/>
                </a:solidFill>
              </a:rPr>
              <a:t>(sisko.vierimaa@gmail.com)</a:t>
            </a:r>
            <a:br>
              <a:rPr lang="fi-FI" sz="1800" dirty="0">
                <a:solidFill>
                  <a:schemeClr val="tx1"/>
                </a:solidFill>
              </a:rPr>
            </a:br>
            <a:br>
              <a:rPr lang="fi-FI" sz="1800" dirty="0">
                <a:solidFill>
                  <a:schemeClr val="tx1"/>
                </a:solidFill>
              </a:rPr>
            </a:br>
            <a:r>
              <a:rPr lang="fi-FI" sz="1800" dirty="0">
                <a:solidFill>
                  <a:schemeClr val="tx1"/>
                </a:solidFill>
              </a:rPr>
              <a:t>										</a:t>
            </a:r>
          </a:p>
        </p:txBody>
      </p:sp>
      <p:pic>
        <p:nvPicPr>
          <p:cNvPr id="6" name="Kuva 5" descr="Kuva, joka sisältää kohteen teksti, seinä, poseeraaminen, henkilö&#10;&#10;Kuvaus luotu automaattisesti">
            <a:extLst>
              <a:ext uri="{FF2B5EF4-FFF2-40B4-BE49-F238E27FC236}">
                <a16:creationId xmlns:a16="http://schemas.microsoft.com/office/drawing/2014/main" id="{61B15E5D-BE2A-4991-BE6A-636F3874F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1" y="609600"/>
            <a:ext cx="5436353" cy="3642357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A0189592-5070-46BD-9848-F43C92083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EC98795-0617-4DD2-A19E-E22B74528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C2D99B5-37F1-4D24-A3B3-93A334E59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Kuva 9" descr="Kuva, joka sisältää kohteen lippu&#10;&#10;Kuvaus luotu automaattisesti">
            <a:extLst>
              <a:ext uri="{FF2B5EF4-FFF2-40B4-BE49-F238E27FC236}">
                <a16:creationId xmlns:a16="http://schemas.microsoft.com/office/drawing/2014/main" id="{621860A5-97D3-3DFC-BC23-768746F53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06060" y="2658164"/>
            <a:ext cx="2833408" cy="15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53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1A938B-8149-4925-AB8B-49701BE47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240" y="1020931"/>
            <a:ext cx="8057761" cy="989367"/>
          </a:xfrm>
        </p:spPr>
        <p:txBody>
          <a:bodyPr>
            <a:normAutofit/>
          </a:bodyPr>
          <a:lstStyle/>
          <a:p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THE LORD BLESSES THE WORK HE HAS BEGUN, A FEW EXAMPLES</a:t>
            </a:r>
            <a:endParaRPr lang="fi-FI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53F7CB-0F92-4954-ACC9-657A3702D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5522" y="2423603"/>
            <a:ext cx="3955847" cy="3617757"/>
          </a:xfrm>
        </p:spPr>
        <p:txBody>
          <a:bodyPr>
            <a:normAutofit/>
          </a:bodyPr>
          <a:lstStyle/>
          <a:p>
            <a:r>
              <a:rPr lang="fi-FI" dirty="0"/>
              <a:t>In 1936-1939 </a:t>
            </a:r>
            <a:r>
              <a:rPr lang="en-US" dirty="0" err="1"/>
              <a:t>Mattssons</a:t>
            </a:r>
            <a:r>
              <a:rPr lang="en-US" dirty="0"/>
              <a:t> personally distributed 600,000 Gospels to soldiers and prisoners in prison camps in the Baltic countries (25 different prisons)</a:t>
            </a:r>
            <a:endParaRPr lang="fi-FI" dirty="0"/>
          </a:p>
          <a:p>
            <a:r>
              <a:rPr lang="en-US" dirty="0"/>
              <a:t>In 1936-1939, a total of 600,000 gospels were delivered to the evangelists of Eastern European countries (Estonia, Latvia, Lithuania and Poland) from the </a:t>
            </a:r>
            <a:r>
              <a:rPr lang="en-US" dirty="0" err="1"/>
              <a:t>Larsmo</a:t>
            </a:r>
            <a:r>
              <a:rPr lang="en-US" dirty="0"/>
              <a:t> Mission Home.</a:t>
            </a:r>
            <a:endParaRPr lang="fi-FI" dirty="0"/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2E991E-EA47-4EBA-B1A9-C95CC75DF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4256" y="2010299"/>
            <a:ext cx="3849748" cy="40310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In 1941-1945 </a:t>
            </a:r>
            <a:r>
              <a:rPr lang="fi-FI" dirty="0" err="1"/>
              <a:t>Mattssons</a:t>
            </a:r>
            <a:r>
              <a:rPr lang="fi-FI" dirty="0"/>
              <a:t> </a:t>
            </a:r>
            <a:r>
              <a:rPr lang="fi-FI" dirty="0" err="1"/>
              <a:t>pri</a:t>
            </a:r>
            <a:r>
              <a:rPr lang="en-US" dirty="0" err="1"/>
              <a:t>nted</a:t>
            </a:r>
            <a:r>
              <a:rPr lang="en-US" dirty="0"/>
              <a:t> and distributed two million gospels. 700.000 of these were in Russian. </a:t>
            </a:r>
            <a:endParaRPr lang="fi-FI" dirty="0"/>
          </a:p>
          <a:p>
            <a:r>
              <a:rPr lang="en-US" dirty="0"/>
              <a:t>A trip to America in 1947-1948 resulted in the gift of 800,000 gospels for missionary work in China</a:t>
            </a:r>
            <a:r>
              <a:rPr lang="fi-FI" dirty="0"/>
              <a:t>	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6813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00F76E-4802-4302-9587-AD55E338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1320800"/>
          </a:xfrm>
        </p:spPr>
        <p:txBody>
          <a:bodyPr>
            <a:normAutofit/>
          </a:bodyPr>
          <a:lstStyle/>
          <a:p>
            <a:pPr algn="ctr"/>
            <a:br>
              <a:rPr lang="fi-FI" sz="2000" dirty="0"/>
            </a:br>
            <a:r>
              <a:rPr lang="fi-FI" sz="2000" dirty="0"/>
              <a:t>                </a:t>
            </a:r>
            <a:br>
              <a:rPr lang="fi-FI" sz="2000" dirty="0"/>
            </a:br>
            <a:r>
              <a:rPr lang="fi-FI" sz="2000" dirty="0"/>
              <a:t>	</a:t>
            </a:r>
            <a:r>
              <a:rPr lang="fi-FI" sz="2000" dirty="0">
                <a:solidFill>
                  <a:schemeClr val="accent2">
                    <a:lumMod val="75000"/>
                  </a:schemeClr>
                </a:solidFill>
              </a:rPr>
              <a:t>TO EVERY CREATURE – FOUNDATION (KAIKILLE LUODUILLE) 1951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1D24F6-BFAF-42C3-B58A-A6D54A8E6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082" y="1930401"/>
            <a:ext cx="7755920" cy="41109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  <a:p>
            <a:r>
              <a:rPr lang="en-US" dirty="0"/>
              <a:t>On 19</a:t>
            </a:r>
            <a:r>
              <a:rPr lang="en-US" baseline="30000" dirty="0"/>
              <a:t>th</a:t>
            </a:r>
            <a:r>
              <a:rPr lang="en-US" dirty="0"/>
              <a:t> April 1951, the Foundation </a:t>
            </a:r>
            <a:r>
              <a:rPr lang="en-US" b="1" dirty="0"/>
              <a:t>To Every Creature </a:t>
            </a:r>
            <a:r>
              <a:rPr lang="en-US" dirty="0"/>
              <a:t>was established, to which the </a:t>
            </a:r>
            <a:r>
              <a:rPr lang="en-US" dirty="0" err="1"/>
              <a:t>Mattssons</a:t>
            </a:r>
            <a:r>
              <a:rPr lang="en-US" dirty="0"/>
              <a:t> donated the </a:t>
            </a:r>
            <a:r>
              <a:rPr lang="en-US"/>
              <a:t>Larsmo </a:t>
            </a:r>
            <a:r>
              <a:rPr lang="en-US" dirty="0"/>
              <a:t>Mission Home they owned by deed of gift. </a:t>
            </a:r>
            <a:endParaRPr lang="fi-FI" dirty="0"/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The purpose of the foundation was, according to the biblical doctrine, to serve the work of inward and outward mission.</a:t>
            </a:r>
            <a:endParaRPr lang="fi-FI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All the activities of the foundation were carried out with voluntary, unpaid </a:t>
            </a:r>
            <a:r>
              <a:rPr lang="en-US" dirty="0" err="1">
                <a:sym typeface="Wingdings" panose="05000000000000000000" pitchFamily="2" charset="2"/>
              </a:rPr>
              <a:t>labour</a:t>
            </a:r>
            <a:r>
              <a:rPr lang="en-US" dirty="0">
                <a:sym typeface="Wingdings" panose="05000000000000000000" pitchFamily="2" charset="2"/>
              </a:rPr>
              <a:t>. The foundation did not incur any debt to expand its work.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7546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A6933C-97FF-46C4-BAC8-995FB8EB6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852" y="816638"/>
            <a:ext cx="8102150" cy="1113762"/>
          </a:xfrm>
        </p:spPr>
        <p:txBody>
          <a:bodyPr>
            <a:normAutofit/>
          </a:bodyPr>
          <a:lstStyle/>
          <a:p>
            <a:br>
              <a:rPr lang="fi-FI" sz="2000" dirty="0"/>
            </a:br>
            <a:r>
              <a:rPr lang="fi-FI" sz="2000" dirty="0"/>
              <a:t>  	         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THE LORD LEADS THE WAY TO WORK IN ETHIOPIA</a:t>
            </a:r>
            <a:endParaRPr lang="fi-FI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2BA82C-73EC-4AF4-85D4-232FDA7C88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5505" y="2160588"/>
            <a:ext cx="4184035" cy="3880772"/>
          </a:xfrm>
        </p:spPr>
        <p:txBody>
          <a:bodyPr>
            <a:normAutofit lnSpcReduction="10000"/>
          </a:bodyPr>
          <a:lstStyle/>
          <a:p>
            <a:r>
              <a:rPr lang="fi-FI" dirty="0" err="1"/>
              <a:t>Trip</a:t>
            </a:r>
            <a:r>
              <a:rPr lang="fi-FI" dirty="0"/>
              <a:t> to </a:t>
            </a:r>
            <a:r>
              <a:rPr lang="fi-FI" dirty="0" err="1"/>
              <a:t>Ethiopia</a:t>
            </a:r>
            <a:r>
              <a:rPr lang="fi-FI" dirty="0"/>
              <a:t> </a:t>
            </a:r>
            <a:r>
              <a:rPr lang="fi-FI" dirty="0" err="1"/>
              <a:t>starts</a:t>
            </a:r>
            <a:r>
              <a:rPr lang="fi-FI" dirty="0"/>
              <a:t> 8th August 51 </a:t>
            </a:r>
          </a:p>
          <a:p>
            <a:r>
              <a:rPr lang="fi-FI" dirty="0" err="1"/>
              <a:t>The</a:t>
            </a:r>
            <a:r>
              <a:rPr lang="fi-FI" dirty="0"/>
              <a:t> f</a:t>
            </a:r>
            <a:r>
              <a:rPr lang="en-US" dirty="0" err="1"/>
              <a:t>irst</a:t>
            </a:r>
            <a:r>
              <a:rPr lang="en-US" dirty="0"/>
              <a:t> Finnish missionaries in Ethiopia, a very poor country</a:t>
            </a:r>
            <a:endParaRPr lang="fi-FI" dirty="0"/>
          </a:p>
          <a:p>
            <a:r>
              <a:rPr lang="en-US" dirty="0"/>
              <a:t>A wide international circle of friends</a:t>
            </a:r>
          </a:p>
          <a:p>
            <a:r>
              <a:rPr lang="fi-FI" dirty="0" err="1"/>
              <a:t>The</a:t>
            </a:r>
            <a:r>
              <a:rPr lang="fi-FI" dirty="0"/>
              <a:t> m</a:t>
            </a:r>
            <a:r>
              <a:rPr lang="en-US" dirty="0" err="1"/>
              <a:t>eeting</a:t>
            </a:r>
            <a:r>
              <a:rPr lang="en-US" dirty="0"/>
              <a:t> with the Ethiopian Emperor 26</a:t>
            </a:r>
            <a:r>
              <a:rPr lang="en-US" baseline="30000" dirty="0"/>
              <a:t>th</a:t>
            </a:r>
            <a:r>
              <a:rPr lang="en-US" dirty="0"/>
              <a:t> October 1951</a:t>
            </a:r>
            <a:endParaRPr lang="fi-FI" dirty="0"/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	 </a:t>
            </a:r>
            <a:r>
              <a:rPr lang="en-US" dirty="0">
                <a:sym typeface="Wingdings" panose="05000000000000000000" pitchFamily="2" charset="2"/>
              </a:rPr>
              <a:t>presentation of the work plan 	to the Emperor 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     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7EBA103-9824-499C-AFAF-EB7AAA3BC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1508" y="2160588"/>
            <a:ext cx="4184034" cy="3880773"/>
          </a:xfrm>
        </p:spPr>
        <p:txBody>
          <a:bodyPr>
            <a:normAutofit lnSpcReduction="10000"/>
          </a:bodyPr>
          <a:lstStyle/>
          <a:p>
            <a:r>
              <a:rPr lang="fi-FI" dirty="0" err="1"/>
              <a:t>Missionary</a:t>
            </a:r>
            <a:r>
              <a:rPr lang="fi-FI" dirty="0"/>
              <a:t> </a:t>
            </a:r>
            <a:r>
              <a:rPr lang="fi-FI" dirty="0" err="1"/>
              <a:t>station</a:t>
            </a:r>
            <a:r>
              <a:rPr lang="fi-FI" dirty="0"/>
              <a:t> </a:t>
            </a:r>
            <a:r>
              <a:rPr lang="fi-FI" dirty="0" err="1"/>
              <a:t>Wolmara</a:t>
            </a:r>
            <a:r>
              <a:rPr lang="fi-FI" dirty="0"/>
              <a:t> 1955</a:t>
            </a:r>
          </a:p>
          <a:p>
            <a:pPr marL="0" indent="0">
              <a:buNone/>
            </a:pPr>
            <a:r>
              <a:rPr lang="fi-FI" dirty="0"/>
              <a:t>-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emperor</a:t>
            </a:r>
            <a:r>
              <a:rPr lang="fi-FI" dirty="0"/>
              <a:t> </a:t>
            </a:r>
            <a:r>
              <a:rPr lang="fi-FI" dirty="0" err="1"/>
              <a:t>rents</a:t>
            </a:r>
            <a:r>
              <a:rPr lang="fi-FI" dirty="0"/>
              <a:t> 80 </a:t>
            </a:r>
            <a:r>
              <a:rPr lang="fi-FI" dirty="0" err="1"/>
              <a:t>hectares</a:t>
            </a:r>
            <a:r>
              <a:rPr lang="fi-FI" dirty="0"/>
              <a:t> of </a:t>
            </a:r>
            <a:r>
              <a:rPr lang="fi-FI" dirty="0" err="1"/>
              <a:t>land</a:t>
            </a:r>
            <a:endParaRPr lang="fi-FI" dirty="0"/>
          </a:p>
          <a:p>
            <a:pPr>
              <a:buFontTx/>
              <a:buChar char="-"/>
            </a:pPr>
            <a:r>
              <a:rPr lang="en-US" dirty="0"/>
              <a:t>Health clinic, school, chapel, granary and residential buildings</a:t>
            </a:r>
            <a:endParaRPr lang="fi-FI" dirty="0"/>
          </a:p>
          <a:p>
            <a:pPr>
              <a:buFontTx/>
              <a:buChar char="-"/>
            </a:pPr>
            <a:r>
              <a:rPr lang="en-US" dirty="0"/>
              <a:t>The right to do missionary work on the farm, but also to teach young people, at no cost, about farming, gardening, crafts, etc.</a:t>
            </a:r>
            <a:endParaRPr lang="fi-FI" dirty="0"/>
          </a:p>
          <a:p>
            <a:r>
              <a:rPr lang="fi-FI" dirty="0" err="1"/>
              <a:t>Work</a:t>
            </a:r>
            <a:r>
              <a:rPr lang="fi-FI" dirty="0"/>
              <a:t> Center in Addis Abeba 1956</a:t>
            </a:r>
          </a:p>
          <a:p>
            <a:r>
              <a:rPr lang="en-US" dirty="0" err="1"/>
              <a:t>Mattssons</a:t>
            </a:r>
            <a:r>
              <a:rPr lang="en-US" dirty="0"/>
              <a:t>' work in Ethiopia lasts 25 years </a:t>
            </a:r>
            <a:r>
              <a:rPr lang="fi-FI" dirty="0"/>
              <a:t>	</a:t>
            </a:r>
          </a:p>
          <a:p>
            <a:pPr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183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9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FF326B9D-33F8-4A15-BBED-D316C8063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834" y="1131994"/>
            <a:ext cx="6120514" cy="4590386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0801960A-14AA-413E-9D8B-BC60555C3F33}"/>
              </a:ext>
            </a:extLst>
          </p:cNvPr>
          <p:cNvSpPr/>
          <p:nvPr/>
        </p:nvSpPr>
        <p:spPr>
          <a:xfrm>
            <a:off x="7957290" y="1926454"/>
            <a:ext cx="3121371" cy="2396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</a:rPr>
              <a:t>The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working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sites</a:t>
            </a:r>
            <a:r>
              <a:rPr lang="fi-FI" dirty="0">
                <a:solidFill>
                  <a:schemeClr val="tx1"/>
                </a:solidFill>
              </a:rPr>
              <a:t> of To </a:t>
            </a:r>
            <a:r>
              <a:rPr lang="fi-FI" dirty="0" err="1">
                <a:solidFill>
                  <a:schemeClr val="tx1"/>
                </a:solidFill>
              </a:rPr>
              <a:t>every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creature</a:t>
            </a:r>
            <a:r>
              <a:rPr lang="fi-FI" dirty="0">
                <a:solidFill>
                  <a:schemeClr val="tx1"/>
                </a:solidFill>
              </a:rPr>
              <a:t> (Kaikille Luoduille) –</a:t>
            </a:r>
            <a:r>
              <a:rPr lang="fi-FI" dirty="0" err="1">
                <a:solidFill>
                  <a:schemeClr val="tx1"/>
                </a:solidFill>
              </a:rPr>
              <a:t>foundation</a:t>
            </a:r>
            <a:r>
              <a:rPr lang="fi-FI" dirty="0">
                <a:solidFill>
                  <a:schemeClr val="tx1"/>
                </a:solidFill>
              </a:rPr>
              <a:t>: </a:t>
            </a:r>
          </a:p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r>
              <a:rPr lang="fi-FI" dirty="0">
                <a:solidFill>
                  <a:schemeClr val="tx1"/>
                </a:solidFill>
              </a:rPr>
              <a:t>Addis Abeba, </a:t>
            </a:r>
            <a:r>
              <a:rPr lang="fi-FI" dirty="0" err="1">
                <a:solidFill>
                  <a:schemeClr val="tx1"/>
                </a:solidFill>
              </a:rPr>
              <a:t>Wolmara</a:t>
            </a:r>
            <a:r>
              <a:rPr lang="fi-FI" dirty="0">
                <a:solidFill>
                  <a:schemeClr val="tx1"/>
                </a:solidFill>
              </a:rPr>
              <a:t>, </a:t>
            </a:r>
            <a:r>
              <a:rPr lang="fi-FI" dirty="0" err="1">
                <a:solidFill>
                  <a:schemeClr val="tx1"/>
                </a:solidFill>
              </a:rPr>
              <a:t>Holetta</a:t>
            </a:r>
            <a:r>
              <a:rPr lang="fi-FI" dirty="0">
                <a:solidFill>
                  <a:schemeClr val="tx1"/>
                </a:solidFill>
              </a:rPr>
              <a:t>, </a:t>
            </a:r>
            <a:r>
              <a:rPr lang="fi-FI" dirty="0" err="1">
                <a:solidFill>
                  <a:schemeClr val="tx1"/>
                </a:solidFill>
              </a:rPr>
              <a:t>Kuiju</a:t>
            </a:r>
            <a:r>
              <a:rPr lang="fi-FI" dirty="0">
                <a:solidFill>
                  <a:schemeClr val="tx1"/>
                </a:solidFill>
              </a:rPr>
              <a:t> Kale, </a:t>
            </a:r>
            <a:r>
              <a:rPr lang="fi-FI" dirty="0" err="1">
                <a:solidFill>
                  <a:schemeClr val="tx1"/>
                </a:solidFill>
              </a:rPr>
              <a:t>Jimma</a:t>
            </a:r>
            <a:r>
              <a:rPr lang="fi-FI" dirty="0">
                <a:solidFill>
                  <a:schemeClr val="tx1"/>
                </a:solidFill>
              </a:rPr>
              <a:t>, </a:t>
            </a:r>
            <a:r>
              <a:rPr lang="fi-FI" dirty="0" err="1">
                <a:solidFill>
                  <a:schemeClr val="tx1"/>
                </a:solidFill>
              </a:rPr>
              <a:t>Awasa</a:t>
            </a:r>
            <a:r>
              <a:rPr lang="fi-FI" dirty="0">
                <a:solidFill>
                  <a:schemeClr val="tx1"/>
                </a:solidFill>
              </a:rPr>
              <a:t>, </a:t>
            </a:r>
            <a:r>
              <a:rPr lang="fi-FI" dirty="0" err="1">
                <a:solidFill>
                  <a:schemeClr val="tx1"/>
                </a:solidFill>
              </a:rPr>
              <a:t>Djijouti</a:t>
            </a:r>
            <a:r>
              <a:rPr lang="fi-FI" dirty="0">
                <a:solidFill>
                  <a:schemeClr val="tx1"/>
                </a:solidFill>
              </a:rPr>
              <a:t>, </a:t>
            </a:r>
            <a:r>
              <a:rPr lang="fi-FI" dirty="0" err="1">
                <a:solidFill>
                  <a:schemeClr val="tx1"/>
                </a:solidFill>
              </a:rPr>
              <a:t>Debre</a:t>
            </a:r>
            <a:r>
              <a:rPr lang="fi-FI" dirty="0">
                <a:solidFill>
                  <a:schemeClr val="tx1"/>
                </a:solidFill>
              </a:rPr>
              <a:t> Zeit</a:t>
            </a:r>
          </a:p>
        </p:txBody>
      </p:sp>
    </p:spTree>
    <p:extLst>
      <p:ext uri="{BB962C8B-B14F-4D97-AF65-F5344CB8AC3E}">
        <p14:creationId xmlns:p14="http://schemas.microsoft.com/office/powerpoint/2010/main" val="738573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62D015-21A8-4909-AE40-9EBBE2951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614" y="771620"/>
            <a:ext cx="7977862" cy="1433987"/>
          </a:xfrm>
        </p:spPr>
        <p:txBody>
          <a:bodyPr>
            <a:normAutofit/>
          </a:bodyPr>
          <a:lstStyle/>
          <a:p>
            <a:br>
              <a:rPr lang="fi-FI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SANFRID’S AND ANNA-LIISA'S JOURNEY ON EARTH ENDS, BUT THE WORK CONTINUES</a:t>
            </a:r>
            <a:endParaRPr lang="fi-FI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805434-E118-4CCE-8406-B6D04C95C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182" y="2205607"/>
            <a:ext cx="7714696" cy="3880773"/>
          </a:xfrm>
        </p:spPr>
        <p:txBody>
          <a:bodyPr>
            <a:normAutofit lnSpcReduction="10000"/>
          </a:bodyPr>
          <a:lstStyle/>
          <a:p>
            <a:r>
              <a:rPr lang="fi-FI" dirty="0" err="1"/>
              <a:t>Sanfrid</a:t>
            </a:r>
            <a:r>
              <a:rPr lang="fi-FI" dirty="0"/>
              <a:t>’</a:t>
            </a:r>
            <a:r>
              <a:rPr lang="en-US" dirty="0"/>
              <a:t>s life ends with a massive heart attack on 17 July 1976 at </a:t>
            </a:r>
            <a:r>
              <a:rPr lang="en-US" dirty="0" err="1"/>
              <a:t>Filouha</a:t>
            </a:r>
            <a:r>
              <a:rPr lang="en-US" dirty="0"/>
              <a:t> Hospital in Ethiopia at the age of 81</a:t>
            </a:r>
            <a:endParaRPr lang="fi-FI" dirty="0"/>
          </a:p>
          <a:p>
            <a:r>
              <a:rPr lang="en-US" dirty="0"/>
              <a:t>Anna-Liisa dies in a Moscow hospital at the age of 79 on 15</a:t>
            </a:r>
            <a:r>
              <a:rPr lang="en-US" baseline="30000" dirty="0"/>
              <a:t>th</a:t>
            </a:r>
            <a:r>
              <a:rPr lang="en-US" dirty="0"/>
              <a:t> June 1988</a:t>
            </a:r>
            <a:r>
              <a:rPr lang="fi-FI" dirty="0"/>
              <a:t> </a:t>
            </a:r>
          </a:p>
          <a:p>
            <a:r>
              <a:rPr lang="en-US" dirty="0"/>
              <a:t>The mission station (2021 = multi-purpose </a:t>
            </a:r>
            <a:r>
              <a:rPr lang="en-US" dirty="0" err="1"/>
              <a:t>centre</a:t>
            </a:r>
            <a:r>
              <a:rPr lang="en-US" dirty="0"/>
              <a:t>) and its buildings in the village of </a:t>
            </a:r>
            <a:r>
              <a:rPr lang="en-US" dirty="0" err="1"/>
              <a:t>Wolmara</a:t>
            </a:r>
            <a:r>
              <a:rPr lang="en-US" dirty="0"/>
              <a:t>, founded by the </a:t>
            </a:r>
            <a:r>
              <a:rPr lang="en-US" dirty="0" err="1"/>
              <a:t>Mattssons</a:t>
            </a:r>
            <a:r>
              <a:rPr lang="en-US" dirty="0"/>
              <a:t>, have been in the hands of the authorities for years. In February 2021, the site was ceremoniously handed back to the local church community. The ceremony commemorated the </a:t>
            </a:r>
            <a:r>
              <a:rPr lang="en-US" dirty="0" err="1"/>
              <a:t>Mattssons</a:t>
            </a:r>
            <a:r>
              <a:rPr lang="en-US" dirty="0"/>
              <a:t>' huge contribution to Ethiopia.</a:t>
            </a:r>
            <a:endParaRPr lang="fi-FI" dirty="0"/>
          </a:p>
          <a:p>
            <a:r>
              <a:rPr lang="en-US" dirty="0"/>
              <a:t>Church Plan 2021: 500 evangelists will be sent over the next five years, with the aim of planting 500 churches and reaching 5 million people.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7003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AB74EF-A7DE-4443-A51A-F65DC1276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403" y="1167800"/>
            <a:ext cx="7684899" cy="1149272"/>
          </a:xfrm>
        </p:spPr>
        <p:txBody>
          <a:bodyPr>
            <a:normAutofit/>
          </a:bodyPr>
          <a:lstStyle/>
          <a:p>
            <a:br>
              <a:rPr lang="fi-FI" sz="2000" dirty="0"/>
            </a:br>
            <a:r>
              <a:rPr lang="en-US" sz="2000" dirty="0">
                <a:solidFill>
                  <a:schemeClr val="tx1"/>
                </a:solidFill>
              </a:rPr>
              <a:t>THE HERITAGE OF MISSIONARY HOME AND FORMS OF WORK </a:t>
            </a:r>
            <a:r>
              <a:rPr lang="fi-FI" sz="2000" dirty="0">
                <a:solidFill>
                  <a:schemeClr val="tx1"/>
                </a:solidFill>
              </a:rPr>
              <a:t>2022</a:t>
            </a:r>
            <a:endParaRPr lang="fi-FI" sz="20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7CDB70-C709-4285-8CD6-06A1B867B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7753" y="2317072"/>
            <a:ext cx="7217547" cy="3746376"/>
          </a:xfrm>
        </p:spPr>
        <p:txBody>
          <a:bodyPr>
            <a:normAutofit/>
          </a:bodyPr>
          <a:lstStyle/>
          <a:p>
            <a:r>
              <a:rPr lang="fi-FI" i="1" dirty="0"/>
              <a:t>Kaikille Luoduille ry (To </a:t>
            </a:r>
            <a:r>
              <a:rPr lang="fi-FI" i="1" dirty="0" err="1"/>
              <a:t>every</a:t>
            </a:r>
            <a:r>
              <a:rPr lang="fi-FI" i="1" dirty="0"/>
              <a:t> </a:t>
            </a:r>
            <a:r>
              <a:rPr lang="fi-FI" i="1" dirty="0" err="1"/>
              <a:t>creature</a:t>
            </a:r>
            <a:r>
              <a:rPr lang="fi-FI" i="1" dirty="0"/>
              <a:t>) </a:t>
            </a:r>
            <a:r>
              <a:rPr lang="en-US" dirty="0"/>
              <a:t>sells the site to Pentecostal churches of </a:t>
            </a:r>
            <a:r>
              <a:rPr lang="en-US" dirty="0" err="1"/>
              <a:t>Pietarsaari</a:t>
            </a:r>
            <a:r>
              <a:rPr lang="en-US" dirty="0"/>
              <a:t> and Kokkola in </a:t>
            </a:r>
            <a:r>
              <a:rPr lang="fi-FI" dirty="0"/>
              <a:t>2004.</a:t>
            </a:r>
          </a:p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Pentecostal</a:t>
            </a:r>
            <a:r>
              <a:rPr lang="fi-FI" dirty="0"/>
              <a:t> </a:t>
            </a:r>
            <a:r>
              <a:rPr lang="fi-FI" dirty="0" err="1"/>
              <a:t>church</a:t>
            </a:r>
            <a:r>
              <a:rPr lang="fi-FI" dirty="0"/>
              <a:t> of Kokkola </a:t>
            </a:r>
            <a:r>
              <a:rPr lang="en-US" dirty="0"/>
              <a:t>will redeem all the shares in </a:t>
            </a:r>
            <a:r>
              <a:rPr lang="en-US" dirty="0" err="1"/>
              <a:t>Pietarsaari</a:t>
            </a:r>
            <a:r>
              <a:rPr lang="en-US" dirty="0"/>
              <a:t> in 2012 (the money for the purchase was miraculously found, as well as the money for the major renovations of the building).</a:t>
            </a:r>
            <a:endParaRPr lang="fi-FI" dirty="0"/>
          </a:p>
          <a:p>
            <a:pPr marL="0" indent="0">
              <a:buNone/>
            </a:pPr>
            <a:r>
              <a:rPr lang="fi-FI" dirty="0" err="1"/>
              <a:t>Forms</a:t>
            </a:r>
            <a:r>
              <a:rPr lang="fi-FI" dirty="0"/>
              <a:t> of </a:t>
            </a:r>
            <a:r>
              <a:rPr lang="fi-FI" dirty="0" err="1"/>
              <a:t>work</a:t>
            </a:r>
            <a:r>
              <a:rPr lang="fi-FI" dirty="0"/>
              <a:t>: </a:t>
            </a:r>
            <a:r>
              <a:rPr lang="en-US" dirty="0"/>
              <a:t>Children and youth camps, migrant, refugee and Jewish camps, discipleship camps, various family activities and facility rental, prayer week 3-4 times a year starting in 2021. </a:t>
            </a: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The work is still done as it was in the </a:t>
            </a:r>
            <a:r>
              <a:rPr lang="en-US" dirty="0" err="1">
                <a:sym typeface="Wingdings" panose="05000000000000000000" pitchFamily="2" charset="2"/>
              </a:rPr>
              <a:t>Mattssons</a:t>
            </a:r>
            <a:r>
              <a:rPr lang="en-US" dirty="0">
                <a:sym typeface="Wingdings" panose="05000000000000000000" pitchFamily="2" charset="2"/>
              </a:rPr>
              <a:t>' time, i.e. with voluntary work and various donations</a:t>
            </a:r>
            <a:r>
              <a:rPr lang="fi-FI" dirty="0"/>
              <a:t>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0955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801BB8E-B780-4E0A-A2AE-862062FEE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6972" y="519342"/>
            <a:ext cx="6276512" cy="4074853"/>
          </a:xfrm>
        </p:spPr>
      </p:pic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39CFAE7F-DB7C-40D4-BD66-165420D5EBEC}"/>
              </a:ext>
            </a:extLst>
          </p:cNvPr>
          <p:cNvSpPr/>
          <p:nvPr/>
        </p:nvSpPr>
        <p:spPr>
          <a:xfrm>
            <a:off x="3946125" y="4793943"/>
            <a:ext cx="2894120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 err="1">
                <a:solidFill>
                  <a:schemeClr val="tx1"/>
                </a:solidFill>
              </a:rPr>
              <a:t>Thank</a:t>
            </a:r>
            <a:r>
              <a:rPr lang="fi-FI" sz="3200" dirty="0">
                <a:solidFill>
                  <a:schemeClr val="tx1"/>
                </a:solidFill>
              </a:rPr>
              <a:t> </a:t>
            </a:r>
            <a:r>
              <a:rPr lang="fi-FI" sz="3200" dirty="0" err="1">
                <a:solidFill>
                  <a:schemeClr val="tx1"/>
                </a:solidFill>
              </a:rPr>
              <a:t>you</a:t>
            </a:r>
            <a:r>
              <a:rPr lang="fi-FI" sz="3200" dirty="0">
                <a:solidFill>
                  <a:schemeClr val="tx1"/>
                </a:solidFill>
              </a:rPr>
              <a:t> </a:t>
            </a:r>
            <a:r>
              <a:rPr lang="fi-FI" sz="3200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fi-FI" sz="3200" dirty="0">
              <a:solidFill>
                <a:schemeClr val="tx1"/>
              </a:solidFill>
            </a:endParaRP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AFB14765-1F41-AFA4-EBE8-A4B4C4E2011C}"/>
              </a:ext>
            </a:extLst>
          </p:cNvPr>
          <p:cNvSpPr/>
          <p:nvPr/>
        </p:nvSpPr>
        <p:spPr>
          <a:xfrm>
            <a:off x="2554664" y="6089031"/>
            <a:ext cx="6118820" cy="4992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 dirty="0">
                <a:latin typeface="Abadi" panose="020B0604020202020204" pitchFamily="34" charset="0"/>
              </a:rPr>
              <a:t> </a:t>
            </a:r>
            <a:r>
              <a:rPr lang="fi-FI" sz="1200" dirty="0" err="1">
                <a:latin typeface="Abadi" panose="020B0604020202020204" pitchFamily="34" charset="0"/>
              </a:rPr>
              <a:t>skdfjö</a:t>
            </a:r>
            <a:r>
              <a:rPr lang="fi-FI" sz="1400" dirty="0">
                <a:solidFill>
                  <a:schemeClr val="tx1"/>
                </a:solidFill>
                <a:latin typeface="Abadi" panose="020B0604020202020204" pitchFamily="34" charset="0"/>
              </a:rPr>
              <a:t> </a:t>
            </a:r>
            <a:r>
              <a:rPr lang="fi-FI" sz="1400">
                <a:solidFill>
                  <a:schemeClr val="tx1"/>
                </a:solidFill>
                <a:latin typeface="Abadi" panose="020B0604020202020204" pitchFamily="34" charset="0"/>
              </a:rPr>
              <a:t>Translation </a:t>
            </a:r>
            <a:r>
              <a:rPr lang="fi-FI" sz="1400" dirty="0" err="1">
                <a:solidFill>
                  <a:schemeClr val="tx1"/>
                </a:solidFill>
                <a:latin typeface="Abadi" panose="020B0604020202020204" pitchFamily="34" charset="0"/>
              </a:rPr>
              <a:t>from</a:t>
            </a:r>
            <a:r>
              <a:rPr lang="fi-FI" sz="1400" dirty="0">
                <a:solidFill>
                  <a:schemeClr val="tx1"/>
                </a:solidFill>
                <a:latin typeface="Abadi" panose="020B0604020202020204" pitchFamily="34" charset="0"/>
              </a:rPr>
              <a:t> </a:t>
            </a:r>
            <a:r>
              <a:rPr lang="fi-FI" sz="1400" dirty="0" err="1">
                <a:solidFill>
                  <a:schemeClr val="tx1"/>
                </a:solidFill>
                <a:latin typeface="Abadi" panose="020B0604020202020204" pitchFamily="34" charset="0"/>
              </a:rPr>
              <a:t>Finnish</a:t>
            </a:r>
            <a:r>
              <a:rPr lang="fi-FI" sz="1400" dirty="0">
                <a:solidFill>
                  <a:schemeClr val="tx1"/>
                </a:solidFill>
                <a:latin typeface="Abadi" panose="020B0604020202020204" pitchFamily="34" charset="0"/>
              </a:rPr>
              <a:t> to English: Sirpa Saastamoinen</a:t>
            </a:r>
            <a:endParaRPr lang="fi-FI" sz="1200" dirty="0">
              <a:latin typeface="Abadi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826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51D54566-CDD8-43B7-A0D4-9986651EE4F0}"/>
              </a:ext>
            </a:extLst>
          </p:cNvPr>
          <p:cNvSpPr txBox="1"/>
          <p:nvPr/>
        </p:nvSpPr>
        <p:spPr>
          <a:xfrm>
            <a:off x="2080967" y="1256942"/>
            <a:ext cx="593556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FRIENDLY SANFRID, BELOVED BY ALL</a:t>
            </a:r>
            <a:br>
              <a:rPr lang="fi-FI" sz="1800" dirty="0">
                <a:solidFill>
                  <a:schemeClr val="tx1"/>
                </a:solidFill>
                <a:latin typeface="+mn-lt"/>
              </a:rPr>
            </a:br>
            <a:br>
              <a:rPr lang="fi-FI" sz="1800" dirty="0">
                <a:solidFill>
                  <a:schemeClr val="tx1"/>
                </a:solidFill>
                <a:latin typeface="+mn-lt"/>
              </a:rPr>
            </a:br>
            <a:r>
              <a:rPr lang="fi-FI" sz="1800" dirty="0">
                <a:solidFill>
                  <a:schemeClr val="tx1"/>
                </a:solidFill>
                <a:latin typeface="+mn-lt"/>
              </a:rPr>
              <a:t>- </a:t>
            </a:r>
            <a:r>
              <a:rPr lang="fi-FI" sz="1800" dirty="0" err="1">
                <a:solidFill>
                  <a:schemeClr val="tx1"/>
                </a:solidFill>
                <a:latin typeface="+mn-lt"/>
              </a:rPr>
              <a:t>Sandfrid</a:t>
            </a:r>
            <a:r>
              <a:rPr lang="fi-FI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born</a:t>
            </a:r>
            <a:r>
              <a:rPr lang="fi-FI" dirty="0"/>
              <a:t> in</a:t>
            </a:r>
            <a:r>
              <a:rPr lang="fi-FI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chemeClr val="tx1"/>
                </a:solidFill>
                <a:latin typeface="+mn-lt"/>
              </a:rPr>
              <a:t>Storforsen</a:t>
            </a:r>
            <a:r>
              <a:rPr lang="fi-FI" sz="1800" dirty="0">
                <a:solidFill>
                  <a:schemeClr val="tx1"/>
                </a:solidFill>
                <a:latin typeface="+mn-lt"/>
              </a:rPr>
              <a:t> (</a:t>
            </a:r>
            <a:r>
              <a:rPr lang="fi-FI" sz="1800" dirty="0" err="1">
                <a:solidFill>
                  <a:schemeClr val="tx1"/>
                </a:solidFill>
                <a:latin typeface="+mn-lt"/>
              </a:rPr>
              <a:t>county</a:t>
            </a:r>
            <a:r>
              <a:rPr lang="fi-FI" sz="1800" dirty="0">
                <a:solidFill>
                  <a:schemeClr val="tx1"/>
                </a:solidFill>
                <a:latin typeface="+mn-lt"/>
              </a:rPr>
              <a:t> of Pietarsaari) 23rd of </a:t>
            </a:r>
            <a:r>
              <a:rPr lang="fi-FI" sz="1800" dirty="0" err="1">
                <a:solidFill>
                  <a:schemeClr val="tx1"/>
                </a:solidFill>
                <a:latin typeface="+mn-lt"/>
              </a:rPr>
              <a:t>May</a:t>
            </a:r>
            <a:r>
              <a:rPr lang="fi-FI" sz="1800" dirty="0">
                <a:solidFill>
                  <a:schemeClr val="tx1"/>
                </a:solidFill>
                <a:latin typeface="+mn-lt"/>
              </a:rPr>
              <a:t>, 1895. </a:t>
            </a:r>
            <a:r>
              <a:rPr lang="fi-FI" dirty="0"/>
              <a:t>He </a:t>
            </a:r>
            <a:r>
              <a:rPr lang="fi-FI" dirty="0" err="1"/>
              <a:t>had</a:t>
            </a:r>
            <a:r>
              <a:rPr lang="fi-FI" dirty="0"/>
              <a:t> </a:t>
            </a:r>
            <a:r>
              <a:rPr lang="fi-FI" dirty="0" err="1"/>
              <a:t>seven</a:t>
            </a:r>
            <a:r>
              <a:rPr lang="fi-FI" dirty="0"/>
              <a:t> </a:t>
            </a:r>
            <a:r>
              <a:rPr lang="fi-FI" dirty="0" err="1"/>
              <a:t>sisters</a:t>
            </a:r>
            <a:r>
              <a:rPr lang="fi-FI" dirty="0"/>
              <a:t>. He </a:t>
            </a:r>
            <a:r>
              <a:rPr lang="fi-FI" dirty="0" err="1"/>
              <a:t>orphaned</a:t>
            </a:r>
            <a:r>
              <a:rPr lang="fi-FI" dirty="0"/>
              <a:t> 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age</a:t>
            </a:r>
            <a:r>
              <a:rPr lang="fi-FI" dirty="0"/>
              <a:t> of 5.</a:t>
            </a:r>
            <a:br>
              <a:rPr lang="fi-FI" sz="1800" dirty="0">
                <a:solidFill>
                  <a:schemeClr val="tx1"/>
                </a:solidFill>
                <a:latin typeface="+mn-lt"/>
              </a:rPr>
            </a:br>
            <a:br>
              <a:rPr lang="fi-FI" sz="1800" dirty="0">
                <a:solidFill>
                  <a:schemeClr val="tx1"/>
                </a:solidFill>
                <a:latin typeface="+mn-lt"/>
              </a:rPr>
            </a:br>
            <a:r>
              <a:rPr lang="fi-FI" sz="1800" dirty="0">
                <a:solidFill>
                  <a:schemeClr val="tx1"/>
                </a:solidFill>
                <a:latin typeface="+mn-lt"/>
              </a:rPr>
              <a:t>- </a:t>
            </a:r>
            <a:r>
              <a:rPr lang="fi-FI" dirty="0" err="1"/>
              <a:t>Influenced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his</a:t>
            </a:r>
            <a:r>
              <a:rPr lang="fi-FI" dirty="0"/>
              <a:t> </a:t>
            </a:r>
            <a:r>
              <a:rPr lang="fi-FI" dirty="0" err="1"/>
              <a:t>big</a:t>
            </a:r>
            <a:r>
              <a:rPr lang="fi-FI" dirty="0"/>
              <a:t> </a:t>
            </a:r>
            <a:r>
              <a:rPr lang="fi-FI" dirty="0" err="1"/>
              <a:t>brother</a:t>
            </a:r>
            <a:r>
              <a:rPr lang="fi-FI" dirty="0"/>
              <a:t> </a:t>
            </a:r>
            <a:r>
              <a:rPr lang="fi-FI" sz="1800" dirty="0" err="1">
                <a:solidFill>
                  <a:schemeClr val="tx1"/>
                </a:solidFill>
                <a:latin typeface="+mn-lt"/>
              </a:rPr>
              <a:t>Sanfrid</a:t>
            </a:r>
            <a:r>
              <a:rPr lang="fi-FI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chemeClr val="tx1"/>
                </a:solidFill>
                <a:latin typeface="+mn-lt"/>
              </a:rPr>
              <a:t>became</a:t>
            </a:r>
            <a:r>
              <a:rPr lang="fi-FI" sz="1800" dirty="0">
                <a:solidFill>
                  <a:schemeClr val="tx1"/>
                </a:solidFill>
                <a:latin typeface="+mn-lt"/>
              </a:rPr>
              <a:t> Christian and </a:t>
            </a:r>
            <a:r>
              <a:rPr lang="fi-FI" sz="1800" dirty="0" err="1">
                <a:solidFill>
                  <a:schemeClr val="tx1"/>
                </a:solidFill>
                <a:latin typeface="+mn-lt"/>
              </a:rPr>
              <a:t>was</a:t>
            </a:r>
            <a:r>
              <a:rPr lang="fi-FI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chemeClr val="tx1"/>
                </a:solidFill>
                <a:latin typeface="+mn-lt"/>
              </a:rPr>
              <a:t>baptised</a:t>
            </a:r>
            <a:r>
              <a:rPr lang="fi-FI" sz="1800" dirty="0">
                <a:solidFill>
                  <a:schemeClr val="tx1"/>
                </a:solidFill>
                <a:latin typeface="+mn-lt"/>
              </a:rPr>
              <a:t> at </a:t>
            </a:r>
            <a:r>
              <a:rPr lang="fi-FI" sz="1800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fi-FI" sz="1800" dirty="0">
                <a:solidFill>
                  <a:schemeClr val="tx1"/>
                </a:solidFill>
                <a:latin typeface="+mn-lt"/>
              </a:rPr>
              <a:t> of 17 in 1912</a:t>
            </a:r>
            <a:br>
              <a:rPr lang="fi-FI" sz="1800" dirty="0">
                <a:solidFill>
                  <a:schemeClr val="tx1"/>
                </a:solidFill>
                <a:latin typeface="+mn-lt"/>
              </a:rPr>
            </a:br>
            <a:br>
              <a:rPr lang="fi-FI" sz="1800" dirty="0">
                <a:solidFill>
                  <a:schemeClr val="tx1"/>
                </a:solidFill>
                <a:latin typeface="+mn-lt"/>
              </a:rPr>
            </a:br>
            <a:r>
              <a:rPr lang="fi-FI" sz="1800" dirty="0">
                <a:solidFill>
                  <a:schemeClr val="tx1"/>
                </a:solidFill>
                <a:latin typeface="+mn-lt"/>
              </a:rPr>
              <a:t>-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Sanfrid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was drawn to the business world and grew up to be a well-liked merchant, but also partner to </a:t>
            </a:r>
            <a:r>
              <a:rPr lang="en-US" dirty="0"/>
              <a:t>God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br>
              <a:rPr lang="fi-FI" sz="1800" dirty="0">
                <a:solidFill>
                  <a:schemeClr val="tx1"/>
                </a:solidFill>
                <a:latin typeface="+mn-lt"/>
              </a:rPr>
            </a:br>
            <a:r>
              <a:rPr lang="fi-FI" sz="1800" dirty="0">
                <a:solidFill>
                  <a:schemeClr val="tx1"/>
                </a:solidFill>
                <a:latin typeface="+mn-lt"/>
              </a:rPr>
              <a:t>- </a:t>
            </a:r>
            <a:r>
              <a:rPr lang="fi-FI" dirty="0"/>
              <a:t>In </a:t>
            </a:r>
            <a:r>
              <a:rPr lang="fi-FI" sz="1800" dirty="0">
                <a:solidFill>
                  <a:schemeClr val="tx1"/>
                </a:solidFill>
                <a:latin typeface="+mn-lt"/>
              </a:rPr>
              <a:t>1920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Sanfrid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built a shop and a home together with a chapel upstairs in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Kolppi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br>
              <a:rPr lang="fi-FI" sz="1800" dirty="0">
                <a:solidFill>
                  <a:schemeClr val="tx1"/>
                </a:solidFill>
                <a:latin typeface="+mn-lt"/>
              </a:rPr>
            </a:br>
            <a:br>
              <a:rPr lang="fi-FI" sz="1800" dirty="0">
                <a:solidFill>
                  <a:schemeClr val="tx1"/>
                </a:solidFill>
                <a:latin typeface="+mn-lt"/>
              </a:rPr>
            </a:br>
            <a:r>
              <a:rPr lang="fi-FI" sz="1800" dirty="0">
                <a:solidFill>
                  <a:schemeClr val="tx1"/>
                </a:solidFill>
                <a:latin typeface="+mn-lt"/>
              </a:rPr>
              <a:t>- </a:t>
            </a:r>
            <a:r>
              <a:rPr lang="fi-FI" sz="1800" dirty="0" err="1">
                <a:solidFill>
                  <a:schemeClr val="tx1"/>
                </a:solidFill>
                <a:latin typeface="+mn-lt"/>
              </a:rPr>
              <a:t>Sanfrid</a:t>
            </a:r>
            <a:r>
              <a:rPr lang="fi-FI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fi-FI" dirty="0"/>
              <a:t>and</a:t>
            </a:r>
            <a:r>
              <a:rPr lang="fi-FI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chemeClr val="tx1"/>
                </a:solidFill>
                <a:latin typeface="+mn-lt"/>
              </a:rPr>
              <a:t>Mattsson’s</a:t>
            </a:r>
            <a:r>
              <a:rPr lang="fi-FI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chemeClr val="tx1"/>
                </a:solidFill>
                <a:latin typeface="+mn-lt"/>
              </a:rPr>
              <a:t>brothers</a:t>
            </a:r>
            <a:r>
              <a:rPr lang="fi-FI" sz="1800" dirty="0">
                <a:solidFill>
                  <a:schemeClr val="tx1"/>
                </a:solidFill>
                <a:latin typeface="+mn-lt"/>
              </a:rPr>
              <a:t>: a </a:t>
            </a:r>
            <a:r>
              <a:rPr lang="fi-FI" sz="1800" dirty="0" err="1">
                <a:solidFill>
                  <a:schemeClr val="tx1"/>
                </a:solidFill>
                <a:latin typeface="+mn-lt"/>
              </a:rPr>
              <a:t>new</a:t>
            </a:r>
            <a:r>
              <a:rPr lang="fi-FI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chemeClr val="tx1"/>
                </a:solidFill>
                <a:latin typeface="+mn-lt"/>
              </a:rPr>
              <a:t>church</a:t>
            </a:r>
            <a:r>
              <a:rPr lang="fi-FI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chemeClr val="tx1"/>
                </a:solidFill>
                <a:latin typeface="+mn-lt"/>
              </a:rPr>
              <a:t>was</a:t>
            </a:r>
            <a:r>
              <a:rPr lang="fi-FI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chemeClr val="tx1"/>
                </a:solidFill>
                <a:latin typeface="+mn-lt"/>
              </a:rPr>
              <a:t>born</a:t>
            </a:r>
            <a:r>
              <a:rPr lang="fi-FI" sz="1800" dirty="0">
                <a:solidFill>
                  <a:schemeClr val="tx1"/>
                </a:solidFill>
                <a:latin typeface="+mn-lt"/>
              </a:rPr>
              <a:t> - </a:t>
            </a:r>
            <a:r>
              <a:rPr lang="fi-FI" sz="1800" dirty="0" err="1">
                <a:solidFill>
                  <a:schemeClr val="tx1"/>
                </a:solidFill>
                <a:latin typeface="+mn-lt"/>
              </a:rPr>
              <a:t>Friförsamlingen</a:t>
            </a:r>
            <a:r>
              <a:rPr lang="fi-FI" sz="1800" dirty="0">
                <a:solidFill>
                  <a:schemeClr val="tx1"/>
                </a:solidFill>
                <a:latin typeface="+mn-lt"/>
              </a:rPr>
              <a:t> i </a:t>
            </a:r>
            <a:r>
              <a:rPr lang="fi-FI" sz="1800" dirty="0" err="1">
                <a:solidFill>
                  <a:schemeClr val="tx1"/>
                </a:solidFill>
                <a:latin typeface="+mn-lt"/>
              </a:rPr>
              <a:t>Kållby</a:t>
            </a:r>
            <a:r>
              <a:rPr lang="fi-FI" sz="1800" dirty="0">
                <a:solidFill>
                  <a:schemeClr val="tx1"/>
                </a:solidFill>
                <a:latin typeface="+mn-lt"/>
              </a:rPr>
              <a:t> (</a:t>
            </a:r>
            <a:r>
              <a:rPr lang="fi-FI" sz="1800" dirty="0" err="1">
                <a:solidFill>
                  <a:schemeClr val="tx1"/>
                </a:solidFill>
                <a:latin typeface="+mn-lt"/>
              </a:rPr>
              <a:t>Evangelical</a:t>
            </a:r>
            <a:r>
              <a:rPr lang="fi-FI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chemeClr val="tx1"/>
                </a:solidFill>
                <a:latin typeface="+mn-lt"/>
              </a:rPr>
              <a:t>Free</a:t>
            </a:r>
            <a:r>
              <a:rPr lang="fi-FI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fi-FI" dirty="0"/>
              <a:t>C</a:t>
            </a:r>
            <a:r>
              <a:rPr lang="fi-FI" sz="1800" dirty="0">
                <a:solidFill>
                  <a:schemeClr val="tx1"/>
                </a:solidFill>
                <a:latin typeface="+mn-lt"/>
              </a:rPr>
              <a:t>hurch of </a:t>
            </a:r>
            <a:r>
              <a:rPr lang="fi-FI" sz="1800" dirty="0" err="1">
                <a:solidFill>
                  <a:schemeClr val="tx1"/>
                </a:solidFill>
                <a:latin typeface="+mn-lt"/>
              </a:rPr>
              <a:t>Kolppi</a:t>
            </a:r>
            <a:r>
              <a:rPr lang="fi-FI" sz="1800" dirty="0">
                <a:solidFill>
                  <a:schemeClr val="tx1"/>
                </a:solidFill>
                <a:latin typeface="+mn-lt"/>
              </a:rPr>
              <a:t>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5319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204FB4-1C20-4A35-9F81-ABB077A5A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24" y="432781"/>
            <a:ext cx="8596668" cy="1320800"/>
          </a:xfrm>
        </p:spPr>
        <p:txBody>
          <a:bodyPr>
            <a:normAutofit/>
          </a:bodyPr>
          <a:lstStyle/>
          <a:p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>
                <a:solidFill>
                  <a:schemeClr val="accent2">
                    <a:lumMod val="75000"/>
                  </a:schemeClr>
                </a:solidFill>
              </a:rPr>
              <a:t>DETERMINED, SKILLED AND TALENTED ANNA-LIISA</a:t>
            </a:r>
          </a:p>
        </p:txBody>
      </p:sp>
      <p:pic>
        <p:nvPicPr>
          <p:cNvPr id="8" name="Sisällön paikkamerkki 7" descr="Kuva, joka sisältää kohteen teksti, seinä, sisä&#10;&#10;Kuvaus luotu automaattisesti">
            <a:extLst>
              <a:ext uri="{FF2B5EF4-FFF2-40B4-BE49-F238E27FC236}">
                <a16:creationId xmlns:a16="http://schemas.microsoft.com/office/drawing/2014/main" id="{134D608A-270D-4AC6-895A-60669EF4DE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47324" y="1753581"/>
            <a:ext cx="2529376" cy="3804853"/>
          </a:xfr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718386E-1E84-4E16-9D5C-5C30BF195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47411" y="1553774"/>
            <a:ext cx="4303547" cy="4580878"/>
          </a:xfrm>
        </p:spPr>
        <p:txBody>
          <a:bodyPr>
            <a:normAutofit fontScale="85000" lnSpcReduction="10000"/>
          </a:bodyPr>
          <a:lstStyle/>
          <a:p>
            <a:pPr marL="0" indent="0" rtl="0">
              <a:buNone/>
            </a:pPr>
            <a:r>
              <a:rPr lang="en-US" sz="1800" dirty="0">
                <a:solidFill>
                  <a:schemeClr val="tx1"/>
                </a:solidFill>
              </a:rPr>
              <a:t>Born in </a:t>
            </a:r>
            <a:r>
              <a:rPr lang="en-US" sz="1800" dirty="0" err="1">
                <a:solidFill>
                  <a:schemeClr val="tx1"/>
                </a:solidFill>
              </a:rPr>
              <a:t>Sortavala</a:t>
            </a:r>
            <a:r>
              <a:rPr lang="en-US" sz="1800" dirty="0">
                <a:solidFill>
                  <a:schemeClr val="tx1"/>
                </a:solidFill>
              </a:rPr>
              <a:t> on the 12th of April 1909 as the first child in the </a:t>
            </a:r>
            <a:r>
              <a:rPr lang="en-US" sz="1800" dirty="0" err="1">
                <a:solidFill>
                  <a:schemeClr val="tx1"/>
                </a:solidFill>
              </a:rPr>
              <a:t>Lindbohm</a:t>
            </a:r>
            <a:r>
              <a:rPr lang="en-US" sz="1800" dirty="0">
                <a:solidFill>
                  <a:schemeClr val="tx1"/>
                </a:solidFill>
              </a:rPr>
              <a:t> family of believers. Her father worked as a vicar.</a:t>
            </a:r>
            <a:r>
              <a:rPr lang="fi" sz="1800" dirty="0">
                <a:solidFill>
                  <a:schemeClr val="tx1"/>
                </a:solidFill>
              </a:rPr>
              <a:t> She had seven sisters.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Anna-Liisa o</a:t>
            </a:r>
            <a:r>
              <a:rPr lang="en-US" sz="1800" dirty="0">
                <a:solidFill>
                  <a:schemeClr val="tx1"/>
                </a:solidFill>
              </a:rPr>
              <a:t>rphaned at the age of 10.</a:t>
            </a:r>
            <a:endParaRPr lang="fi" sz="1800" dirty="0">
              <a:solidFill>
                <a:schemeClr val="tx1"/>
              </a:solidFill>
            </a:endParaRPr>
          </a:p>
          <a:p>
            <a:pPr marL="0" indent="0" rtl="0">
              <a:buNone/>
            </a:pPr>
            <a:r>
              <a:rPr lang="fi" sz="1800" dirty="0">
                <a:solidFill>
                  <a:schemeClr val="tx1"/>
                </a:solidFill>
              </a:rPr>
              <a:t>- </a:t>
            </a:r>
            <a:r>
              <a:rPr lang="en-US" sz="1800" dirty="0">
                <a:solidFill>
                  <a:schemeClr val="tx1"/>
                </a:solidFill>
              </a:rPr>
              <a:t>First in her class at the Finnish Girls' School in Mikkeli, her average </a:t>
            </a:r>
            <a:r>
              <a:rPr lang="en-US" dirty="0">
                <a:solidFill>
                  <a:schemeClr val="tx1"/>
                </a:solidFill>
              </a:rPr>
              <a:t>was </a:t>
            </a:r>
            <a:r>
              <a:rPr lang="fi" sz="1800" dirty="0">
                <a:solidFill>
                  <a:schemeClr val="tx1"/>
                </a:solidFill>
              </a:rPr>
              <a:t>9,6.</a:t>
            </a:r>
          </a:p>
          <a:p>
            <a:pPr marL="0" indent="0" rtl="0">
              <a:buNone/>
            </a:pPr>
            <a:r>
              <a:rPr lang="fi" sz="1800" dirty="0">
                <a:solidFill>
                  <a:schemeClr val="tx1"/>
                </a:solidFill>
              </a:rPr>
              <a:t>- L</a:t>
            </a:r>
            <a:r>
              <a:rPr lang="en-US" sz="1800" dirty="0" err="1">
                <a:solidFill>
                  <a:schemeClr val="tx1"/>
                </a:solidFill>
              </a:rPr>
              <a:t>ife's</a:t>
            </a:r>
            <a:r>
              <a:rPr lang="en-US" sz="1800" dirty="0">
                <a:solidFill>
                  <a:schemeClr val="tx1"/>
                </a:solidFill>
              </a:rPr>
              <a:t> mission becomes clear at the age of 12 </a:t>
            </a:r>
            <a:r>
              <a:rPr lang="fi" sz="1800" dirty="0">
                <a:solidFill>
                  <a:schemeClr val="tx1"/>
                </a:solidFill>
              </a:rPr>
              <a:t>:</a:t>
            </a:r>
          </a:p>
          <a:p>
            <a:pPr marL="0" indent="0" rtl="0">
              <a:buNone/>
            </a:pPr>
            <a:r>
              <a:rPr lang="fi" sz="1800" dirty="0">
                <a:solidFill>
                  <a:schemeClr val="tx1"/>
                </a:solidFill>
              </a:rPr>
              <a:t> ”</a:t>
            </a:r>
            <a:r>
              <a:rPr lang="en-US" sz="1800" dirty="0">
                <a:solidFill>
                  <a:schemeClr val="tx1"/>
                </a:solidFill>
              </a:rPr>
              <a:t> I received a missionary call to all those who have not heard about Jesus</a:t>
            </a:r>
            <a:r>
              <a:rPr lang="fi" sz="1800" dirty="0">
                <a:solidFill>
                  <a:schemeClr val="tx1"/>
                </a:solidFill>
              </a:rPr>
              <a:t>”</a:t>
            </a:r>
          </a:p>
          <a:p>
            <a:pPr marL="0" indent="0" rtl="0">
              <a:buNone/>
            </a:pPr>
            <a:r>
              <a:rPr lang="fi" sz="1800" dirty="0">
                <a:solidFill>
                  <a:schemeClr val="tx1"/>
                </a:solidFill>
              </a:rPr>
              <a:t>- </a:t>
            </a:r>
            <a:r>
              <a:rPr lang="en-US" sz="1800" dirty="0">
                <a:solidFill>
                  <a:schemeClr val="tx1"/>
                </a:solidFill>
              </a:rPr>
              <a:t>Received the baptism of the Holy Spirit </a:t>
            </a:r>
            <a:r>
              <a:rPr lang="en-US" dirty="0">
                <a:solidFill>
                  <a:schemeClr val="tx1"/>
                </a:solidFill>
              </a:rPr>
              <a:t>at </a:t>
            </a:r>
            <a:r>
              <a:rPr lang="en-US" sz="1800" dirty="0">
                <a:solidFill>
                  <a:schemeClr val="tx1"/>
                </a:solidFill>
              </a:rPr>
              <a:t> home </a:t>
            </a:r>
            <a:r>
              <a:rPr lang="fi" dirty="0">
                <a:solidFill>
                  <a:schemeClr val="tx1"/>
                </a:solidFill>
              </a:rPr>
              <a:t>1st of December </a:t>
            </a:r>
            <a:r>
              <a:rPr lang="fi" sz="1800" dirty="0">
                <a:solidFill>
                  <a:schemeClr val="tx1"/>
                </a:solidFill>
              </a:rPr>
              <a:t>1921</a:t>
            </a:r>
          </a:p>
          <a:p>
            <a:pPr marL="0" indent="0" rtl="0">
              <a:buNone/>
            </a:pPr>
            <a:r>
              <a:rPr lang="fi" sz="1800" dirty="0">
                <a:solidFill>
                  <a:schemeClr val="tx1"/>
                </a:solidFill>
              </a:rPr>
              <a:t>- </a:t>
            </a:r>
            <a:r>
              <a:rPr lang="en-US" sz="1800" dirty="0">
                <a:solidFill>
                  <a:schemeClr val="tx1"/>
                </a:solidFill>
              </a:rPr>
              <a:t>Mindset learned from home/church: ecumenism</a:t>
            </a:r>
            <a:endParaRPr lang="fi" sz="1800" dirty="0">
              <a:solidFill>
                <a:schemeClr val="tx1"/>
              </a:solidFill>
            </a:endParaRPr>
          </a:p>
          <a:p>
            <a:pPr marL="0" indent="0" rtl="0">
              <a:buNone/>
            </a:pPr>
            <a:r>
              <a:rPr lang="fi" sz="1800" dirty="0">
                <a:solidFill>
                  <a:schemeClr val="tx1"/>
                </a:solidFill>
              </a:rPr>
              <a:t>- </a:t>
            </a:r>
            <a:r>
              <a:rPr lang="en-US" sz="1800" dirty="0">
                <a:solidFill>
                  <a:schemeClr val="tx1"/>
                </a:solidFill>
              </a:rPr>
              <a:t>In the spring of 1928, the Mattsson brothers' wholesaler invites Anna-Liisa from Helsinki to work in </a:t>
            </a:r>
            <a:r>
              <a:rPr lang="en-US" sz="1800" dirty="0" err="1">
                <a:solidFill>
                  <a:schemeClr val="tx1"/>
                </a:solidFill>
              </a:rPr>
              <a:t>Pietarsaari</a:t>
            </a:r>
            <a:r>
              <a:rPr lang="fi" sz="1800" dirty="0">
                <a:solidFill>
                  <a:schemeClr val="tx1"/>
                </a:solidFill>
              </a:rPr>
              <a:t>.</a:t>
            </a:r>
          </a:p>
          <a:p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7B9524E6-B75E-446A-9248-3629C3CA26D6}"/>
              </a:ext>
            </a:extLst>
          </p:cNvPr>
          <p:cNvSpPr/>
          <p:nvPr/>
        </p:nvSpPr>
        <p:spPr>
          <a:xfrm>
            <a:off x="1547324" y="6072809"/>
            <a:ext cx="2529376" cy="523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Anna-Liisa at </a:t>
            </a:r>
            <a:r>
              <a:rPr lang="fi-FI" sz="1400" dirty="0" err="1">
                <a:solidFill>
                  <a:schemeClr val="tx1"/>
                </a:solidFill>
              </a:rPr>
              <a:t>the</a:t>
            </a:r>
            <a:r>
              <a:rPr lang="fi-FI" sz="1400" dirty="0">
                <a:solidFill>
                  <a:schemeClr val="tx1"/>
                </a:solidFill>
              </a:rPr>
              <a:t> </a:t>
            </a:r>
            <a:r>
              <a:rPr lang="fi-FI" sz="1400" dirty="0" err="1">
                <a:solidFill>
                  <a:schemeClr val="tx1"/>
                </a:solidFill>
              </a:rPr>
              <a:t>age</a:t>
            </a:r>
            <a:r>
              <a:rPr lang="fi-FI" sz="1400" dirty="0">
                <a:solidFill>
                  <a:schemeClr val="tx1"/>
                </a:solidFill>
              </a:rPr>
              <a:t> of 16</a:t>
            </a:r>
          </a:p>
        </p:txBody>
      </p:sp>
    </p:spTree>
    <p:extLst>
      <p:ext uri="{BB962C8B-B14F-4D97-AF65-F5344CB8AC3E}">
        <p14:creationId xmlns:p14="http://schemas.microsoft.com/office/powerpoint/2010/main" val="1334912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55D9B9DC-DD67-4B1D-A8DD-132CB390A767}"/>
              </a:ext>
            </a:extLst>
          </p:cNvPr>
          <p:cNvSpPr txBox="1"/>
          <p:nvPr/>
        </p:nvSpPr>
        <p:spPr>
          <a:xfrm>
            <a:off x="2179468" y="1444268"/>
            <a:ext cx="609895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THE WINDS OF GOD ARE BLOWING IN THE PIETARSAARI AREA</a:t>
            </a:r>
            <a:br>
              <a:rPr lang="fi-FI" sz="1800" dirty="0">
                <a:solidFill>
                  <a:schemeClr val="tx1"/>
                </a:solidFill>
              </a:rPr>
            </a:br>
            <a:br>
              <a:rPr lang="fi-FI" sz="1800" dirty="0">
                <a:solidFill>
                  <a:schemeClr val="tx1"/>
                </a:solidFill>
              </a:rPr>
            </a:br>
            <a:br>
              <a:rPr lang="fi-FI" sz="1800" dirty="0">
                <a:solidFill>
                  <a:schemeClr val="tx1"/>
                </a:solidFill>
              </a:rPr>
            </a:br>
            <a:r>
              <a:rPr lang="fi-FI" sz="18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800" dirty="0">
                <a:solidFill>
                  <a:schemeClr val="tx1"/>
                </a:solidFill>
              </a:rPr>
              <a:t>Vicar </a:t>
            </a:r>
            <a:r>
              <a:rPr lang="en-US" sz="1800" dirty="0" err="1">
                <a:solidFill>
                  <a:schemeClr val="tx1"/>
                </a:solidFill>
              </a:rPr>
              <a:t>Heikel's</a:t>
            </a:r>
            <a:r>
              <a:rPr lang="en-US" sz="1800" dirty="0">
                <a:solidFill>
                  <a:schemeClr val="tx1"/>
                </a:solidFill>
              </a:rPr>
              <a:t> son Viktor </a:t>
            </a:r>
            <a:r>
              <a:rPr lang="en-US" sz="1800" dirty="0" err="1">
                <a:solidFill>
                  <a:schemeClr val="tx1"/>
                </a:solidFill>
              </a:rPr>
              <a:t>Heikel</a:t>
            </a:r>
            <a:r>
              <a:rPr lang="en-US" sz="1800" dirty="0">
                <a:solidFill>
                  <a:schemeClr val="tx1"/>
                </a:solidFill>
              </a:rPr>
              <a:t> (later professor at the University of Helsinki) had </a:t>
            </a:r>
            <a:r>
              <a:rPr lang="en-US" dirty="0"/>
              <a:t>baptized himself </a:t>
            </a:r>
            <a:r>
              <a:rPr lang="en-US" sz="1800" dirty="0">
                <a:solidFill>
                  <a:schemeClr val="tx1"/>
                </a:solidFill>
              </a:rPr>
              <a:t>by immersion in 1868</a:t>
            </a:r>
            <a:br>
              <a:rPr lang="fi-FI" sz="1800" dirty="0">
                <a:solidFill>
                  <a:schemeClr val="tx1"/>
                </a:solidFill>
              </a:rPr>
            </a:br>
            <a:br>
              <a:rPr lang="fi-FI" sz="1800" dirty="0">
                <a:solidFill>
                  <a:schemeClr val="tx1"/>
                </a:solidFill>
              </a:rPr>
            </a:br>
            <a:r>
              <a:rPr lang="fi-FI" sz="1800" dirty="0">
                <a:solidFill>
                  <a:schemeClr val="tx1"/>
                </a:solidFill>
              </a:rPr>
              <a:t>- In</a:t>
            </a:r>
            <a:r>
              <a:rPr lang="en-US" sz="1800" dirty="0">
                <a:solidFill>
                  <a:schemeClr val="tx1"/>
                </a:solidFill>
              </a:rPr>
              <a:t> 1870 the first Baptist church in the country was born in </a:t>
            </a:r>
            <a:r>
              <a:rPr lang="en-US" dirty="0" err="1"/>
              <a:t>Pietarsaari</a:t>
            </a:r>
            <a:br>
              <a:rPr lang="fi-FI" sz="1800" dirty="0">
                <a:solidFill>
                  <a:schemeClr val="tx1"/>
                </a:solidFill>
              </a:rPr>
            </a:br>
            <a:br>
              <a:rPr lang="fi-FI" sz="1800" dirty="0">
                <a:solidFill>
                  <a:schemeClr val="tx1"/>
                </a:solidFill>
              </a:rPr>
            </a:br>
            <a:r>
              <a:rPr lang="fi-FI" sz="1800" dirty="0">
                <a:solidFill>
                  <a:schemeClr val="tx1"/>
                </a:solidFill>
              </a:rPr>
              <a:t>-  In 1889 </a:t>
            </a:r>
            <a:r>
              <a:rPr lang="fi-FI" sz="1800" dirty="0" err="1">
                <a:solidFill>
                  <a:schemeClr val="tx1"/>
                </a:solidFill>
              </a:rPr>
              <a:t>Evangelical</a:t>
            </a:r>
            <a:r>
              <a:rPr lang="fi-FI" sz="1800" dirty="0">
                <a:solidFill>
                  <a:schemeClr val="tx1"/>
                </a:solidFill>
              </a:rPr>
              <a:t> </a:t>
            </a:r>
            <a:r>
              <a:rPr lang="fi-FI" dirty="0" err="1"/>
              <a:t>F</a:t>
            </a:r>
            <a:r>
              <a:rPr lang="fi-FI" sz="1800" dirty="0" err="1">
                <a:solidFill>
                  <a:schemeClr val="tx1"/>
                </a:solidFill>
              </a:rPr>
              <a:t>ree</a:t>
            </a:r>
            <a:r>
              <a:rPr lang="fi-FI" sz="1800" dirty="0">
                <a:solidFill>
                  <a:schemeClr val="tx1"/>
                </a:solidFill>
              </a:rPr>
              <a:t> </a:t>
            </a:r>
            <a:r>
              <a:rPr lang="fi-FI" dirty="0"/>
              <a:t>C</a:t>
            </a:r>
            <a:r>
              <a:rPr lang="fi-FI" sz="1800" dirty="0">
                <a:solidFill>
                  <a:schemeClr val="tx1"/>
                </a:solidFill>
              </a:rPr>
              <a:t>hurch </a:t>
            </a:r>
            <a:r>
              <a:rPr lang="fi-FI" sz="1800" dirty="0" err="1">
                <a:solidFill>
                  <a:schemeClr val="tx1"/>
                </a:solidFill>
              </a:rPr>
              <a:t>was</a:t>
            </a:r>
            <a:r>
              <a:rPr lang="fi-FI" sz="1800" dirty="0">
                <a:solidFill>
                  <a:schemeClr val="tx1"/>
                </a:solidFill>
              </a:rPr>
              <a:t> </a:t>
            </a:r>
            <a:r>
              <a:rPr lang="fi-FI" sz="1800" dirty="0" err="1">
                <a:solidFill>
                  <a:schemeClr val="tx1"/>
                </a:solidFill>
              </a:rPr>
              <a:t>founded</a:t>
            </a:r>
            <a:r>
              <a:rPr lang="fi-FI" sz="1800" dirty="0">
                <a:solidFill>
                  <a:schemeClr val="tx1"/>
                </a:solidFill>
              </a:rPr>
              <a:t> in Pietarsaari </a:t>
            </a:r>
            <a:br>
              <a:rPr lang="fi-FI" sz="1800" dirty="0">
                <a:solidFill>
                  <a:schemeClr val="tx1"/>
                </a:solidFill>
              </a:rPr>
            </a:br>
            <a:br>
              <a:rPr lang="fi-FI" sz="1800" dirty="0">
                <a:solidFill>
                  <a:schemeClr val="tx1"/>
                </a:solidFill>
              </a:rPr>
            </a:br>
            <a:r>
              <a:rPr lang="fi-FI" sz="1800" dirty="0">
                <a:solidFill>
                  <a:schemeClr val="tx1"/>
                </a:solidFill>
              </a:rPr>
              <a:t>-  In 1923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dirty="0"/>
              <a:t>t</a:t>
            </a:r>
            <a:r>
              <a:rPr lang="en-US" sz="1800" dirty="0">
                <a:solidFill>
                  <a:schemeClr val="tx1"/>
                </a:solidFill>
              </a:rPr>
              <a:t>he Pentecostal members of the </a:t>
            </a:r>
            <a:r>
              <a:rPr lang="en-US" sz="1800" dirty="0" err="1">
                <a:solidFill>
                  <a:schemeClr val="tx1"/>
                </a:solidFill>
              </a:rPr>
              <a:t>Pietarsaari</a:t>
            </a:r>
            <a:r>
              <a:rPr lang="en-US" sz="1800" dirty="0">
                <a:solidFill>
                  <a:schemeClr val="tx1"/>
                </a:solidFill>
              </a:rPr>
              <a:t> Baptist church founded the Elim church, where the Mattsson brothers joined.</a:t>
            </a:r>
            <a:r>
              <a:rPr lang="fi-FI" sz="1800" dirty="0">
                <a:solidFill>
                  <a:schemeClr val="tx1"/>
                </a:solidFill>
              </a:rPr>
              <a:t> </a:t>
            </a:r>
            <a:br>
              <a:rPr lang="fi-FI" sz="1800" dirty="0">
                <a:solidFill>
                  <a:schemeClr val="tx1"/>
                </a:solidFill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9142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4003FB-1569-4379-98E6-2DC752E03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6285" y="876861"/>
            <a:ext cx="3947400" cy="549982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COLLEAGUES SANFRID AND ANNA-LIISA FIND EACH OTHER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THE MISSION FIRE IS LIT</a:t>
            </a:r>
            <a:endParaRPr lang="fi-FI" sz="18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br>
              <a:rPr lang="fi-FI" sz="1800" dirty="0">
                <a:solidFill>
                  <a:schemeClr val="tx1"/>
                </a:solidFill>
              </a:rPr>
            </a:br>
            <a:r>
              <a:rPr lang="fi-FI" sz="1800" dirty="0">
                <a:solidFill>
                  <a:schemeClr val="tx1"/>
                </a:solidFill>
              </a:rPr>
              <a:t>- </a:t>
            </a:r>
            <a:r>
              <a:rPr lang="en-US" dirty="0">
                <a:solidFill>
                  <a:schemeClr val="tx1"/>
                </a:solidFill>
              </a:rPr>
              <a:t>34 years old old-boy </a:t>
            </a:r>
            <a:r>
              <a:rPr lang="en-US" dirty="0" err="1">
                <a:solidFill>
                  <a:schemeClr val="tx1"/>
                </a:solidFill>
              </a:rPr>
              <a:t>Sanfrid</a:t>
            </a:r>
            <a:r>
              <a:rPr lang="en-US" dirty="0">
                <a:solidFill>
                  <a:schemeClr val="tx1"/>
                </a:solidFill>
              </a:rPr>
              <a:t> proposed to 19 years old Anna-Liisa, who had moved from Helsinki to </a:t>
            </a:r>
            <a:r>
              <a:rPr lang="en-US" dirty="0" err="1">
                <a:solidFill>
                  <a:schemeClr val="tx1"/>
                </a:solidFill>
              </a:rPr>
              <a:t>Pietarsaari</a:t>
            </a:r>
            <a:r>
              <a:rPr lang="en-US" dirty="0">
                <a:solidFill>
                  <a:schemeClr val="tx1"/>
                </a:solidFill>
              </a:rPr>
              <a:t>. The bride was overjoyed and the wedding took place in 1929.</a:t>
            </a:r>
            <a:br>
              <a:rPr lang="fi-FI" sz="1800" dirty="0">
                <a:solidFill>
                  <a:schemeClr val="tx1"/>
                </a:solidFill>
              </a:rPr>
            </a:br>
            <a:br>
              <a:rPr lang="fi-FI" sz="1800" dirty="0">
                <a:solidFill>
                  <a:schemeClr val="tx1"/>
                </a:solidFill>
              </a:rPr>
            </a:br>
            <a:r>
              <a:rPr lang="fi-FI" sz="1800" dirty="0">
                <a:solidFill>
                  <a:schemeClr val="tx1"/>
                </a:solidFill>
              </a:rPr>
              <a:t>- </a:t>
            </a:r>
            <a:r>
              <a:rPr lang="en-US" dirty="0">
                <a:solidFill>
                  <a:schemeClr val="tx1"/>
                </a:solidFill>
              </a:rPr>
              <a:t>In the Pentecostal movement, missionary enthusiasm intensified in 1932, when the first missionary course was held in Hanko.</a:t>
            </a:r>
            <a:br>
              <a:rPr lang="fi-FI" sz="1800" dirty="0">
                <a:solidFill>
                  <a:schemeClr val="tx1"/>
                </a:solidFill>
              </a:rPr>
            </a:br>
            <a:br>
              <a:rPr lang="fi-FI" sz="1800" dirty="0">
                <a:solidFill>
                  <a:schemeClr val="tx1"/>
                </a:solidFill>
              </a:rPr>
            </a:br>
            <a:r>
              <a:rPr lang="fi-FI" sz="1800" dirty="0">
                <a:solidFill>
                  <a:schemeClr val="tx1"/>
                </a:solidFill>
              </a:rPr>
              <a:t>- </a:t>
            </a:r>
            <a:r>
              <a:rPr lang="en-US" dirty="0">
                <a:solidFill>
                  <a:schemeClr val="tx1"/>
                </a:solidFill>
              </a:rPr>
              <a:t>In the summer of 1935, a large missionary celebration was held in </a:t>
            </a:r>
            <a:r>
              <a:rPr lang="en-US" dirty="0" err="1">
                <a:solidFill>
                  <a:schemeClr val="tx1"/>
                </a:solidFill>
              </a:rPr>
              <a:t>Pietarsaari</a:t>
            </a:r>
            <a:r>
              <a:rPr lang="en-US" dirty="0">
                <a:solidFill>
                  <a:schemeClr val="tx1"/>
                </a:solidFill>
              </a:rPr>
              <a:t>. The Lord announced in the night prayer to the ambassador of China </a:t>
            </a:r>
            <a:r>
              <a:rPr lang="en-US" dirty="0" err="1">
                <a:solidFill>
                  <a:schemeClr val="tx1"/>
                </a:solidFill>
              </a:rPr>
              <a:t>Toimi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Yrjölä</a:t>
            </a:r>
            <a:r>
              <a:rPr lang="en-US" dirty="0">
                <a:solidFill>
                  <a:schemeClr val="tx1"/>
                </a:solidFill>
              </a:rPr>
              <a:t> that 20 new ambassadors would go to the mission fields the same year.</a:t>
            </a:r>
          </a:p>
          <a:p>
            <a:pPr marL="0" indent="0">
              <a:buNone/>
            </a:pPr>
            <a:br>
              <a:rPr lang="fi-FI" sz="1800" dirty="0">
                <a:solidFill>
                  <a:schemeClr val="tx1"/>
                </a:solidFill>
              </a:rPr>
            </a:br>
            <a:r>
              <a:rPr lang="fi-FI" sz="1800" dirty="0">
                <a:solidFill>
                  <a:schemeClr val="tx1"/>
                </a:solidFill>
              </a:rPr>
              <a:t>- </a:t>
            </a:r>
            <a:r>
              <a:rPr lang="en-US" dirty="0">
                <a:solidFill>
                  <a:schemeClr val="tx1"/>
                </a:solidFill>
              </a:rPr>
              <a:t>The first missionary course in </a:t>
            </a:r>
            <a:r>
              <a:rPr lang="en-US" dirty="0" err="1">
                <a:solidFill>
                  <a:schemeClr val="tx1"/>
                </a:solidFill>
              </a:rPr>
              <a:t>Pietarsaari</a:t>
            </a:r>
            <a:r>
              <a:rPr lang="en-US" dirty="0">
                <a:solidFill>
                  <a:schemeClr val="tx1"/>
                </a:solidFill>
              </a:rPr>
              <a:t> in 1935</a:t>
            </a:r>
            <a:br>
              <a:rPr lang="fi-FI" sz="1800" dirty="0">
                <a:solidFill>
                  <a:schemeClr val="tx1"/>
                </a:solidFill>
              </a:rPr>
            </a:br>
            <a:endParaRPr lang="fi-FI" dirty="0"/>
          </a:p>
        </p:txBody>
      </p:sp>
      <p:pic>
        <p:nvPicPr>
          <p:cNvPr id="8" name="Kuva 7" descr="Kuva, joka sisältää kohteen teksti, henkilö, seisominen, mies&#10;&#10;Kuvaus luotu automaattisesti">
            <a:extLst>
              <a:ext uri="{FF2B5EF4-FFF2-40B4-BE49-F238E27FC236}">
                <a16:creationId xmlns:a16="http://schemas.microsoft.com/office/drawing/2014/main" id="{C26DD439-EFB5-46DE-A47B-3C8BE93D3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73" y="876861"/>
            <a:ext cx="33718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55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016E9E-D84A-49C8-9F84-58F9E9590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59496"/>
            <a:ext cx="8596668" cy="770903"/>
          </a:xfrm>
        </p:spPr>
        <p:txBody>
          <a:bodyPr>
            <a:normAutofit/>
          </a:bodyPr>
          <a:lstStyle/>
          <a:p>
            <a:br>
              <a:rPr lang="fi-FI" sz="2000" dirty="0"/>
            </a:br>
            <a:r>
              <a:rPr lang="fi-FI" sz="2000" dirty="0"/>
              <a:t>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FROM RENT TO OWN: THE LARSMO MISSION HOME IS COMPLETED </a:t>
            </a:r>
            <a:r>
              <a:rPr lang="fi-FI" sz="2000" dirty="0">
                <a:solidFill>
                  <a:schemeClr val="accent2">
                    <a:lumMod val="75000"/>
                  </a:schemeClr>
                </a:solidFill>
              </a:rPr>
              <a:t>1944-45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C121231-2D75-4538-9F5A-AEA18FF2D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5297" y="2247049"/>
            <a:ext cx="4185623" cy="330411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There was only one evangelical mission school in Finland, which did not accept missionary students from outside the Lutheran Church.</a:t>
            </a:r>
          </a:p>
          <a:p>
            <a:r>
              <a:rPr lang="en-US" dirty="0"/>
              <a:t>Mission-inspired </a:t>
            </a:r>
            <a:r>
              <a:rPr lang="en-US" dirty="0" err="1"/>
              <a:t>Mattsons</a:t>
            </a:r>
            <a:r>
              <a:rPr lang="en-US" dirty="0"/>
              <a:t> and missionary students volunteer to build an evangelical mission home</a:t>
            </a:r>
          </a:p>
          <a:p>
            <a:r>
              <a:rPr lang="fi-FI" dirty="0"/>
              <a:t>U</a:t>
            </a:r>
            <a:r>
              <a:rPr lang="en-US" dirty="0" err="1"/>
              <a:t>nknown</a:t>
            </a:r>
            <a:r>
              <a:rPr lang="en-US" dirty="0"/>
              <a:t> friends of the missionary work, known to the people of the home, brought donations and also food supplies, on which the community lived.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B143FF7-7411-4339-8992-A938D26AC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12591" y="2247050"/>
            <a:ext cx="4253578" cy="387094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When the house was finished, people were surprised, when </a:t>
            </a:r>
            <a:r>
              <a:rPr lang="en-US" dirty="0" err="1"/>
              <a:t>Sanfrid</a:t>
            </a:r>
            <a:r>
              <a:rPr lang="en-US" dirty="0"/>
              <a:t> informed:</a:t>
            </a:r>
          </a:p>
          <a:p>
            <a:pPr marL="0" indent="0">
              <a:buNone/>
            </a:pPr>
            <a:r>
              <a:rPr lang="fi-FI" dirty="0"/>
              <a:t>	”</a:t>
            </a:r>
            <a:r>
              <a:rPr lang="en-US" dirty="0"/>
              <a:t>When construction started, there 	was not a single mark of money. 	When it was finished, there was not 	a mark in debt</a:t>
            </a:r>
            <a:r>
              <a:rPr lang="fi-FI" dirty="0"/>
              <a:t>”. </a:t>
            </a:r>
          </a:p>
          <a:p>
            <a:r>
              <a:rPr lang="en-US" dirty="0"/>
              <a:t>Witnessing the miracle of God, </a:t>
            </a:r>
            <a:r>
              <a:rPr lang="en-US" dirty="0" err="1"/>
              <a:t>Larsmo</a:t>
            </a:r>
            <a:r>
              <a:rPr lang="en-US" dirty="0"/>
              <a:t> farmers and nearby merchants began to bring their bounty to the house.</a:t>
            </a:r>
            <a:r>
              <a:rPr lang="fi-FI" dirty="0"/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382923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rakennus, ulko, talo&#10;&#10;Kuvaus luotu automaattisesti">
            <a:extLst>
              <a:ext uri="{FF2B5EF4-FFF2-40B4-BE49-F238E27FC236}">
                <a16:creationId xmlns:a16="http://schemas.microsoft.com/office/drawing/2014/main" id="{3A9E50A4-BF2A-43BC-B55F-6E9C25049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814" y="1158367"/>
            <a:ext cx="6086475" cy="4333875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287775DB-9340-4AC0-AC48-CC13B9647EC7}"/>
              </a:ext>
            </a:extLst>
          </p:cNvPr>
          <p:cNvSpPr/>
          <p:nvPr/>
        </p:nvSpPr>
        <p:spPr>
          <a:xfrm>
            <a:off x="3631832" y="5805906"/>
            <a:ext cx="3269216" cy="632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LARSMO MISSIONARY HOME</a:t>
            </a:r>
          </a:p>
        </p:txBody>
      </p:sp>
      <p:cxnSp>
        <p:nvCxnSpPr>
          <p:cNvPr id="6" name="Suora nuoliyhdysviiva 5">
            <a:extLst>
              <a:ext uri="{FF2B5EF4-FFF2-40B4-BE49-F238E27FC236}">
                <a16:creationId xmlns:a16="http://schemas.microsoft.com/office/drawing/2014/main" id="{598A650D-50A5-47B2-882D-C1DA1C13B268}"/>
              </a:ext>
            </a:extLst>
          </p:cNvPr>
          <p:cNvCxnSpPr>
            <a:cxnSpLocks/>
          </p:cNvCxnSpPr>
          <p:nvPr/>
        </p:nvCxnSpPr>
        <p:spPr>
          <a:xfrm flipV="1">
            <a:off x="5995447" y="2648932"/>
            <a:ext cx="2837468" cy="676372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Suorakulmio 12">
            <a:extLst>
              <a:ext uri="{FF2B5EF4-FFF2-40B4-BE49-F238E27FC236}">
                <a16:creationId xmlns:a16="http://schemas.microsoft.com/office/drawing/2014/main" id="{24BC975D-851B-48E9-BF39-7452C7A53D1C}"/>
              </a:ext>
            </a:extLst>
          </p:cNvPr>
          <p:cNvSpPr/>
          <p:nvPr/>
        </p:nvSpPr>
        <p:spPr>
          <a:xfrm>
            <a:off x="9228841" y="2545237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982915C7-143E-4CB6-A6CC-06F26F948B2E}"/>
              </a:ext>
            </a:extLst>
          </p:cNvPr>
          <p:cNvSpPr/>
          <p:nvPr/>
        </p:nvSpPr>
        <p:spPr>
          <a:xfrm>
            <a:off x="9078012" y="2170524"/>
            <a:ext cx="2102178" cy="676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Anna-</a:t>
            </a:r>
            <a:r>
              <a:rPr lang="fi-FI" dirty="0" err="1">
                <a:solidFill>
                  <a:schemeClr val="tx1"/>
                </a:solidFill>
              </a:rPr>
              <a:t>Liisa’s</a:t>
            </a:r>
            <a:r>
              <a:rPr lang="fi-FI" dirty="0">
                <a:solidFill>
                  <a:schemeClr val="tx1"/>
                </a:solidFill>
              </a:rPr>
              <a:t> and </a:t>
            </a:r>
            <a:r>
              <a:rPr lang="fi-FI" dirty="0" err="1">
                <a:solidFill>
                  <a:schemeClr val="tx1"/>
                </a:solidFill>
              </a:rPr>
              <a:t>Sanfrid’s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room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65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9CD04A-F44F-4B43-A009-9F81C1C2F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730" y="380790"/>
            <a:ext cx="8093270" cy="952664"/>
          </a:xfrm>
          <a:ln>
            <a:noFill/>
          </a:ln>
        </p:spPr>
        <p:txBody>
          <a:bodyPr>
            <a:normAutofit/>
          </a:bodyPr>
          <a:lstStyle/>
          <a:p>
            <a:br>
              <a:rPr lang="fi-FI" sz="2000" dirty="0"/>
            </a:b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ABOUT SANFRID’S AND ANNA-LIISA'S TASKS AND WORK IN FINLAND</a:t>
            </a:r>
            <a:r>
              <a:rPr lang="fi-FI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86AB635-8296-489E-BECE-FDA6DDAB2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6284" y="1132977"/>
            <a:ext cx="4185623" cy="576262"/>
          </a:xfrm>
        </p:spPr>
        <p:txBody>
          <a:bodyPr/>
          <a:lstStyle/>
          <a:p>
            <a:r>
              <a:rPr lang="fi-FI" sz="2000" dirty="0" err="1"/>
              <a:t>Sanfrid</a:t>
            </a:r>
            <a:endParaRPr lang="fi-FI" sz="20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DB7C5FF-C2A6-4800-AEBE-08A41F531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813" y="1758106"/>
            <a:ext cx="3866326" cy="1289867"/>
          </a:xfrm>
        </p:spPr>
        <p:txBody>
          <a:bodyPr>
            <a:normAutofit fontScale="85000" lnSpcReduction="20000"/>
          </a:bodyPr>
          <a:lstStyle/>
          <a:p>
            <a:r>
              <a:rPr lang="en-US" sz="1900" dirty="0"/>
              <a:t>The Mattsson brothers' wholesaler, a partner with brother Ernst, gave a large part of its profits to the Lord's work.</a:t>
            </a:r>
          </a:p>
          <a:p>
            <a:r>
              <a:rPr lang="fi-FI" sz="1900" dirty="0" err="1"/>
              <a:t>Elder</a:t>
            </a:r>
            <a:r>
              <a:rPr lang="fi-FI" sz="1900" dirty="0"/>
              <a:t> </a:t>
            </a:r>
            <a:r>
              <a:rPr lang="fi-FI" sz="1900" dirty="0" err="1"/>
              <a:t>brother</a:t>
            </a:r>
            <a:r>
              <a:rPr lang="fi-FI" sz="1900" dirty="0"/>
              <a:t> of </a:t>
            </a:r>
            <a:r>
              <a:rPr lang="fi-FI" sz="1900" dirty="0" err="1"/>
              <a:t>Elim</a:t>
            </a:r>
            <a:r>
              <a:rPr lang="fi-FI" sz="1900" dirty="0"/>
              <a:t> </a:t>
            </a:r>
            <a:r>
              <a:rPr lang="fi-FI" sz="1900" dirty="0" err="1"/>
              <a:t>church</a:t>
            </a:r>
            <a:endParaRPr lang="fi-FI" sz="1900" dirty="0"/>
          </a:p>
          <a:p>
            <a:endParaRPr lang="fi-FI" sz="1700" dirty="0"/>
          </a:p>
          <a:p>
            <a:endParaRPr lang="fi-FI" sz="1700" dirty="0"/>
          </a:p>
          <a:p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C3B92A1-1F96-4F0B-BFD5-D283E2B39E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03162" y="1014832"/>
            <a:ext cx="4185618" cy="689383"/>
          </a:xfrm>
        </p:spPr>
        <p:txBody>
          <a:bodyPr/>
          <a:lstStyle/>
          <a:p>
            <a:r>
              <a:rPr lang="fi-FI" sz="2000" dirty="0"/>
              <a:t>Anna-Liisa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F38D0A2-7C1D-461C-A23E-4B8BF9CB74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03157" y="1739874"/>
            <a:ext cx="3649722" cy="1036640"/>
          </a:xfrm>
        </p:spPr>
        <p:txBody>
          <a:bodyPr>
            <a:normAutofit fontScale="85000" lnSpcReduction="20000"/>
          </a:bodyPr>
          <a:lstStyle/>
          <a:p>
            <a:r>
              <a:rPr lang="fi-FI" sz="1900" dirty="0" err="1"/>
              <a:t>Administrator</a:t>
            </a:r>
            <a:r>
              <a:rPr lang="fi-FI" sz="1900" dirty="0"/>
              <a:t> in </a:t>
            </a:r>
            <a:r>
              <a:rPr lang="fi-FI" sz="1900" dirty="0" err="1"/>
              <a:t>the</a:t>
            </a:r>
            <a:r>
              <a:rPr lang="fi-FI" sz="1900" dirty="0"/>
              <a:t> </a:t>
            </a:r>
            <a:r>
              <a:rPr lang="fi-FI" sz="1900" dirty="0" err="1"/>
              <a:t>wholesaler</a:t>
            </a:r>
            <a:endParaRPr lang="fi-FI" sz="1900" dirty="0"/>
          </a:p>
          <a:p>
            <a:r>
              <a:rPr lang="fi-FI" sz="1900" dirty="0" err="1"/>
              <a:t>Guitar</a:t>
            </a:r>
            <a:r>
              <a:rPr lang="fi-FI" sz="1900" dirty="0"/>
              <a:t> </a:t>
            </a:r>
            <a:r>
              <a:rPr lang="fi-FI" sz="1900" dirty="0" err="1"/>
              <a:t>choir</a:t>
            </a:r>
            <a:r>
              <a:rPr lang="fi-FI" sz="1900" dirty="0"/>
              <a:t> </a:t>
            </a:r>
            <a:r>
              <a:rPr lang="fi-FI" sz="1900" dirty="0" err="1"/>
              <a:t>director</a:t>
            </a:r>
            <a:r>
              <a:rPr lang="fi-FI" sz="1900" dirty="0"/>
              <a:t>, </a:t>
            </a:r>
            <a:r>
              <a:rPr lang="fi-FI" sz="1900" dirty="0" err="1"/>
              <a:t>interpreter</a:t>
            </a:r>
            <a:r>
              <a:rPr lang="fi-FI" sz="1900" dirty="0"/>
              <a:t>, </a:t>
            </a:r>
            <a:r>
              <a:rPr lang="fi-FI" sz="1900" dirty="0" err="1"/>
              <a:t>language</a:t>
            </a:r>
            <a:r>
              <a:rPr lang="fi-FI" sz="1900" dirty="0"/>
              <a:t> </a:t>
            </a:r>
            <a:r>
              <a:rPr lang="fi-FI" sz="1900" dirty="0" err="1"/>
              <a:t>teacher</a:t>
            </a:r>
            <a:r>
              <a:rPr lang="fi-FI" sz="1900" dirty="0"/>
              <a:t>, mission </a:t>
            </a:r>
            <a:r>
              <a:rPr lang="fi-FI" sz="1900" dirty="0" err="1"/>
              <a:t>course</a:t>
            </a:r>
            <a:r>
              <a:rPr lang="fi-FI" sz="1900" dirty="0"/>
              <a:t> </a:t>
            </a:r>
            <a:r>
              <a:rPr lang="fi-FI" sz="1900" dirty="0" err="1"/>
              <a:t>organiser</a:t>
            </a:r>
            <a:endParaRPr lang="fi-FI" dirty="0"/>
          </a:p>
          <a:p>
            <a:endParaRPr lang="fi-FI" dirty="0"/>
          </a:p>
          <a:p>
            <a:pPr>
              <a:buFont typeface="Wingdings" panose="05000000000000000000" pitchFamily="2" charset="2"/>
              <a:buChar char="à"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5D2F8CF2-BF32-4F8B-A5A6-CE00DD2FEC24}"/>
              </a:ext>
            </a:extLst>
          </p:cNvPr>
          <p:cNvSpPr/>
          <p:nvPr/>
        </p:nvSpPr>
        <p:spPr>
          <a:xfrm>
            <a:off x="2532185" y="3182934"/>
            <a:ext cx="5848140" cy="32752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  <a:p>
            <a:endParaRPr lang="fi-FI" sz="1600" dirty="0">
              <a:solidFill>
                <a:schemeClr val="tx1"/>
              </a:solidFill>
            </a:endParaRPr>
          </a:p>
          <a:p>
            <a:r>
              <a:rPr lang="fi-FI" sz="1600" dirty="0">
                <a:solidFill>
                  <a:schemeClr val="tx1"/>
                </a:solidFill>
              </a:rPr>
              <a:t> </a:t>
            </a:r>
          </a:p>
          <a:p>
            <a:r>
              <a:rPr lang="fi-FI" sz="1600" dirty="0">
                <a:solidFill>
                  <a:schemeClr val="tx1"/>
                </a:solidFill>
              </a:rPr>
              <a:t>- </a:t>
            </a:r>
            <a:r>
              <a:rPr lang="fi-FI" sz="1600" dirty="0" err="1">
                <a:solidFill>
                  <a:schemeClr val="tx1"/>
                </a:solidFill>
              </a:rPr>
              <a:t>Biblical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err="1">
                <a:solidFill>
                  <a:schemeClr val="tx1"/>
                </a:solidFill>
              </a:rPr>
              <a:t>journal</a:t>
            </a:r>
            <a:r>
              <a:rPr lang="fi-FI" sz="1600" dirty="0">
                <a:solidFill>
                  <a:schemeClr val="tx1"/>
                </a:solidFill>
              </a:rPr>
              <a:t> -magazine 1928</a:t>
            </a:r>
            <a:endParaRPr lang="fi-FI" sz="1600" dirty="0"/>
          </a:p>
          <a:p>
            <a:r>
              <a:rPr lang="fi-FI" sz="1600" dirty="0">
                <a:solidFill>
                  <a:schemeClr val="tx1"/>
                </a:solidFill>
              </a:rPr>
              <a:t>-</a:t>
            </a:r>
            <a:r>
              <a:rPr lang="fi-FI" sz="1600" dirty="0"/>
              <a:t> </a:t>
            </a:r>
            <a:r>
              <a:rPr lang="fi-FI" sz="1600" dirty="0">
                <a:solidFill>
                  <a:schemeClr val="tx1"/>
                </a:solidFill>
              </a:rPr>
              <a:t>Bi</a:t>
            </a:r>
            <a:r>
              <a:rPr lang="en-US" sz="1600" dirty="0" err="1">
                <a:solidFill>
                  <a:schemeClr val="tx1"/>
                </a:solidFill>
              </a:rPr>
              <a:t>ble</a:t>
            </a:r>
            <a:r>
              <a:rPr lang="en-US" sz="1600" dirty="0">
                <a:solidFill>
                  <a:schemeClr val="tx1"/>
                </a:solidFill>
              </a:rPr>
              <a:t> mission, appreciation beyond church boundaries</a:t>
            </a:r>
            <a:endParaRPr lang="fi-FI" sz="1600" dirty="0">
              <a:solidFill>
                <a:schemeClr val="tx1"/>
              </a:solidFill>
            </a:endParaRPr>
          </a:p>
          <a:p>
            <a:r>
              <a:rPr lang="fi-FI" sz="1600" dirty="0">
                <a:solidFill>
                  <a:schemeClr val="tx1"/>
                </a:solidFill>
              </a:rPr>
              <a:t>- </a:t>
            </a:r>
            <a:r>
              <a:rPr lang="fi-FI" sz="1600" dirty="0" err="1">
                <a:solidFill>
                  <a:schemeClr val="tx1"/>
                </a:solidFill>
              </a:rPr>
              <a:t>Spiritual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err="1">
                <a:solidFill>
                  <a:schemeClr val="tx1"/>
                </a:solidFill>
              </a:rPr>
              <a:t>work</a:t>
            </a:r>
            <a:r>
              <a:rPr lang="fi-FI" sz="1600" dirty="0">
                <a:solidFill>
                  <a:schemeClr val="tx1"/>
                </a:solidFill>
              </a:rPr>
              <a:t> for </a:t>
            </a:r>
            <a:r>
              <a:rPr lang="fi-FI" sz="1600" dirty="0" err="1">
                <a:solidFill>
                  <a:schemeClr val="tx1"/>
                </a:solidFill>
              </a:rPr>
              <a:t>the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err="1">
                <a:solidFill>
                  <a:schemeClr val="tx1"/>
                </a:solidFill>
              </a:rPr>
              <a:t>gypsies</a:t>
            </a:r>
            <a:endParaRPr lang="fi-FI" sz="1600" dirty="0">
              <a:solidFill>
                <a:schemeClr val="tx1"/>
              </a:solidFill>
            </a:endParaRPr>
          </a:p>
          <a:p>
            <a:r>
              <a:rPr lang="fi-FI" sz="1600" dirty="0">
                <a:solidFill>
                  <a:schemeClr val="tx1"/>
                </a:solidFill>
              </a:rPr>
              <a:t>- </a:t>
            </a:r>
            <a:r>
              <a:rPr lang="en-US" sz="1600" dirty="0">
                <a:solidFill>
                  <a:schemeClr val="tx1"/>
                </a:solidFill>
              </a:rPr>
              <a:t>A new form of evangelism </a:t>
            </a:r>
            <a:r>
              <a:rPr lang="fi-FI" sz="1600" dirty="0">
                <a:solidFill>
                  <a:schemeClr val="tx1"/>
                </a:solidFill>
              </a:rPr>
              <a:t>1935: </a:t>
            </a:r>
            <a:r>
              <a:rPr lang="fi-FI" sz="1600" dirty="0" err="1">
                <a:solidFill>
                  <a:schemeClr val="tx1"/>
                </a:solidFill>
              </a:rPr>
              <a:t>From</a:t>
            </a:r>
            <a:r>
              <a:rPr lang="fi-FI" sz="1600" dirty="0">
                <a:solidFill>
                  <a:schemeClr val="tx1"/>
                </a:solidFill>
              </a:rPr>
              <a:t> Home to Home -</a:t>
            </a:r>
            <a:r>
              <a:rPr lang="fi-FI" sz="1600" dirty="0" err="1">
                <a:solidFill>
                  <a:schemeClr val="tx1"/>
                </a:solidFill>
              </a:rPr>
              <a:t>work</a:t>
            </a:r>
            <a:endParaRPr lang="fi-FI" sz="1600" dirty="0">
              <a:solidFill>
                <a:schemeClr val="tx1"/>
              </a:solidFill>
            </a:endParaRPr>
          </a:p>
          <a:p>
            <a:r>
              <a:rPr lang="fi-FI" sz="1600" dirty="0">
                <a:solidFill>
                  <a:schemeClr val="tx1"/>
                </a:solidFill>
              </a:rPr>
              <a:t>  (in Lapland and Karelia, </a:t>
            </a:r>
            <a:r>
              <a:rPr lang="fi-FI" sz="1600" dirty="0" err="1">
                <a:solidFill>
                  <a:schemeClr val="tx1"/>
                </a:solidFill>
              </a:rPr>
              <a:t>expanded</a:t>
            </a:r>
            <a:r>
              <a:rPr lang="fi-FI" sz="1600" dirty="0">
                <a:solidFill>
                  <a:schemeClr val="tx1"/>
                </a:solidFill>
              </a:rPr>
              <a:t> to 12 </a:t>
            </a:r>
            <a:r>
              <a:rPr lang="fi-FI" sz="1600" dirty="0" err="1">
                <a:solidFill>
                  <a:schemeClr val="tx1"/>
                </a:solidFill>
              </a:rPr>
              <a:t>countries</a:t>
            </a:r>
            <a:r>
              <a:rPr lang="fi-FI" sz="1600" dirty="0">
                <a:solidFill>
                  <a:schemeClr val="tx1"/>
                </a:solidFill>
              </a:rPr>
              <a:t>)</a:t>
            </a:r>
          </a:p>
          <a:p>
            <a:r>
              <a:rPr lang="fi-FI" sz="1600" dirty="0">
                <a:solidFill>
                  <a:schemeClr val="tx1"/>
                </a:solidFill>
              </a:rPr>
              <a:t>- To </a:t>
            </a:r>
            <a:r>
              <a:rPr lang="fi-FI" sz="1600" dirty="0" err="1">
                <a:solidFill>
                  <a:schemeClr val="tx1"/>
                </a:solidFill>
              </a:rPr>
              <a:t>every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err="1">
                <a:solidFill>
                  <a:schemeClr val="tx1"/>
                </a:solidFill>
              </a:rPr>
              <a:t>creature</a:t>
            </a:r>
            <a:r>
              <a:rPr lang="fi-FI" sz="1600" dirty="0">
                <a:solidFill>
                  <a:schemeClr val="tx1"/>
                </a:solidFill>
              </a:rPr>
              <a:t> – </a:t>
            </a:r>
            <a:r>
              <a:rPr lang="fi-FI" sz="1600" dirty="0" err="1">
                <a:solidFill>
                  <a:schemeClr val="tx1"/>
                </a:solidFill>
              </a:rPr>
              <a:t>newsletter</a:t>
            </a:r>
            <a:r>
              <a:rPr lang="fi-FI" sz="1600" dirty="0">
                <a:solidFill>
                  <a:schemeClr val="tx1"/>
                </a:solidFill>
              </a:rPr>
              <a:t>  </a:t>
            </a:r>
          </a:p>
          <a:p>
            <a:r>
              <a:rPr lang="fi-FI" sz="1600" dirty="0">
                <a:solidFill>
                  <a:schemeClr val="tx1"/>
                </a:solidFill>
              </a:rPr>
              <a:t>  (</a:t>
            </a:r>
            <a:r>
              <a:rPr lang="fi-FI" sz="1600" dirty="0" err="1">
                <a:solidFill>
                  <a:schemeClr val="tx1"/>
                </a:solidFill>
              </a:rPr>
              <a:t>The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err="1">
                <a:solidFill>
                  <a:schemeClr val="tx1"/>
                </a:solidFill>
              </a:rPr>
              <a:t>first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err="1">
                <a:solidFill>
                  <a:schemeClr val="tx1"/>
                </a:solidFill>
              </a:rPr>
              <a:t>published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err="1">
                <a:solidFill>
                  <a:schemeClr val="tx1"/>
                </a:solidFill>
              </a:rPr>
              <a:t>newsletter</a:t>
            </a:r>
            <a:r>
              <a:rPr lang="fi-FI" sz="1600" dirty="0">
                <a:solidFill>
                  <a:schemeClr val="tx1"/>
                </a:solidFill>
              </a:rPr>
              <a:t> – Kaikille Luoduille - in           </a:t>
            </a:r>
            <a:r>
              <a:rPr lang="fi-FI" sz="1600" dirty="0" err="1">
                <a:solidFill>
                  <a:schemeClr val="tx1"/>
                </a:solidFill>
              </a:rPr>
              <a:t>Pentecostal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err="1">
                <a:solidFill>
                  <a:schemeClr val="tx1"/>
                </a:solidFill>
              </a:rPr>
              <a:t>movement</a:t>
            </a:r>
            <a:r>
              <a:rPr lang="fi-FI" sz="1600" dirty="0">
                <a:solidFill>
                  <a:schemeClr val="tx1"/>
                </a:solidFill>
              </a:rPr>
              <a:t>)</a:t>
            </a:r>
          </a:p>
          <a:p>
            <a:r>
              <a:rPr lang="fi-FI" sz="1600" dirty="0">
                <a:solidFill>
                  <a:schemeClr val="tx1"/>
                </a:solidFill>
              </a:rPr>
              <a:t>- </a:t>
            </a:r>
            <a:r>
              <a:rPr lang="fi-FI" sz="1600" dirty="0" err="1">
                <a:solidFill>
                  <a:schemeClr val="tx1"/>
                </a:solidFill>
              </a:rPr>
              <a:t>Prison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err="1">
                <a:solidFill>
                  <a:schemeClr val="tx1"/>
                </a:solidFill>
              </a:rPr>
              <a:t>work</a:t>
            </a:r>
            <a:endParaRPr lang="fi-FI" sz="1600" dirty="0">
              <a:solidFill>
                <a:schemeClr val="tx1"/>
              </a:solidFill>
            </a:endParaRPr>
          </a:p>
          <a:p>
            <a:r>
              <a:rPr lang="fi-FI" sz="1600" dirty="0">
                <a:solidFill>
                  <a:schemeClr val="tx1"/>
                </a:solidFill>
              </a:rPr>
              <a:t>- </a:t>
            </a:r>
            <a:r>
              <a:rPr lang="en-US" sz="1600" dirty="0">
                <a:solidFill>
                  <a:schemeClr val="tx1"/>
                </a:solidFill>
              </a:rPr>
              <a:t>Children and youth work (children's summer camps, Sunday schools</a:t>
            </a:r>
            <a:r>
              <a:rPr lang="fi-FI" sz="160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endParaRPr lang="fi-FI" sz="1600" dirty="0">
              <a:solidFill>
                <a:schemeClr val="tx1"/>
              </a:solidFill>
            </a:endParaRPr>
          </a:p>
          <a:p>
            <a:endParaRPr lang="fi-FI" sz="1600" dirty="0">
              <a:solidFill>
                <a:schemeClr val="tx1"/>
              </a:solidFill>
            </a:endParaRPr>
          </a:p>
          <a:p>
            <a:endParaRPr lang="fi-FI" sz="16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19BF918-A2A2-41A4-A179-A6DA16B8F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7343F875-E699-4538-B553-73F5BDACE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841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E3203F-46FA-4B3D-8FAC-1BBB176B3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308" y="1060357"/>
            <a:ext cx="8768324" cy="1113762"/>
          </a:xfrm>
        </p:spPr>
        <p:txBody>
          <a:bodyPr>
            <a:normAutofit/>
          </a:bodyPr>
          <a:lstStyle/>
          <a:p>
            <a:pPr algn="ctr"/>
            <a:br>
              <a:rPr lang="fi-FI" sz="2000" dirty="0"/>
            </a:br>
            <a:r>
              <a:rPr lang="fi-FI" sz="2000" dirty="0">
                <a:solidFill>
                  <a:schemeClr val="accent2">
                    <a:lumMod val="75000"/>
                  </a:schemeClr>
                </a:solidFill>
              </a:rPr>
              <a:t>MOVING FORWARD IN FAITH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8B41FC2-1A4D-4157-9AA2-CA450D8CE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8687" y="2024109"/>
            <a:ext cx="3822681" cy="461639"/>
          </a:xfrm>
        </p:spPr>
        <p:txBody>
          <a:bodyPr/>
          <a:lstStyle/>
          <a:p>
            <a:r>
              <a:rPr lang="fi-FI" sz="1600" dirty="0"/>
              <a:t>ROLE MODELS</a:t>
            </a:r>
            <a:endParaRPr lang="fi-FI" sz="20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208E75D-75C2-440E-BEE4-145A34350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8687" y="2750381"/>
            <a:ext cx="4030706" cy="3290981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Hudson Taylor (1858-1905)</a:t>
            </a:r>
          </a:p>
          <a:p>
            <a:pPr>
              <a:buFontTx/>
              <a:buChar char="-"/>
            </a:pP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A British Protestant Christian missionary to China and founder of the China Inland Mission </a:t>
            </a:r>
            <a:endParaRPr lang="fi-FI" dirty="0"/>
          </a:p>
          <a:p>
            <a:r>
              <a:rPr lang="fi-FI" dirty="0"/>
              <a:t>Charles and </a:t>
            </a:r>
            <a:r>
              <a:rPr lang="fi-FI" dirty="0" err="1"/>
              <a:t>Lettie</a:t>
            </a:r>
            <a:r>
              <a:rPr lang="fi-FI" dirty="0"/>
              <a:t> </a:t>
            </a:r>
            <a:r>
              <a:rPr lang="fi-FI" dirty="0" err="1"/>
              <a:t>Cowman</a:t>
            </a:r>
            <a:r>
              <a:rPr lang="fi-FI" dirty="0"/>
              <a:t> (1870-1960)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4D5156"/>
                </a:solidFill>
                <a:latin typeface="arial" panose="020B0604020202020204" pitchFamily="34" charset="0"/>
              </a:rPr>
              <a:t>Home mission in the Far East, the Gospel to 10 million homes, 1200 mission stations</a:t>
            </a:r>
            <a:endParaRPr lang="fi-FI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r>
              <a:rPr lang="fi-FI" dirty="0"/>
              <a:t>C.T. </a:t>
            </a:r>
            <a:r>
              <a:rPr lang="fi-FI" dirty="0" err="1"/>
              <a:t>Studd</a:t>
            </a:r>
            <a:r>
              <a:rPr lang="fi-FI" dirty="0"/>
              <a:t> (1860-1931)</a:t>
            </a:r>
          </a:p>
          <a:p>
            <a:pPr>
              <a:buFontTx/>
              <a:buChar char="-"/>
            </a:pPr>
            <a:r>
              <a:rPr lang="en-US" dirty="0"/>
              <a:t>Wealthy, donated his fortune to the Lord, worked in India, Africa, etc. </a:t>
            </a:r>
            <a:endParaRPr lang="fi-FI" dirty="0"/>
          </a:p>
          <a:p>
            <a:pPr>
              <a:buFontTx/>
              <a:buChar char="-"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893EE09-4B80-42A8-9776-1DEAC0F1B9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92015" y="2174119"/>
            <a:ext cx="4185618" cy="311629"/>
          </a:xfrm>
        </p:spPr>
        <p:txBody>
          <a:bodyPr/>
          <a:lstStyle/>
          <a:p>
            <a:r>
              <a:rPr lang="fi-FI" sz="1600" dirty="0"/>
              <a:t>STUDY AND OTHER TRIPS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8619B8C-EC23-4773-A7F0-AA813FBFE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92015" y="2737245"/>
            <a:ext cx="4185617" cy="3304117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By </a:t>
            </a:r>
            <a:r>
              <a:rPr lang="fi-FI" dirty="0" err="1"/>
              <a:t>cargo</a:t>
            </a:r>
            <a:r>
              <a:rPr lang="fi-FI" dirty="0"/>
              <a:t> </a:t>
            </a:r>
            <a:r>
              <a:rPr lang="fi-FI" dirty="0" err="1"/>
              <a:t>ship</a:t>
            </a:r>
            <a:r>
              <a:rPr lang="fi-FI" dirty="0"/>
              <a:t> to England 1936</a:t>
            </a:r>
          </a:p>
          <a:p>
            <a:pPr>
              <a:buFontTx/>
              <a:buChar char="-"/>
            </a:pPr>
            <a:r>
              <a:rPr lang="en-US" dirty="0" err="1"/>
              <a:t>Svansea</a:t>
            </a:r>
            <a:r>
              <a:rPr lang="en-US" dirty="0"/>
              <a:t> Mission School and meeting with the Ethiopian Emperor</a:t>
            </a:r>
            <a:endParaRPr lang="fi-FI" dirty="0"/>
          </a:p>
          <a:p>
            <a:r>
              <a:rPr lang="fi-FI" dirty="0" err="1"/>
              <a:t>Trips</a:t>
            </a:r>
            <a:r>
              <a:rPr lang="fi-FI" dirty="0"/>
              <a:t> in America</a:t>
            </a:r>
          </a:p>
          <a:p>
            <a:pPr>
              <a:buFontTx/>
              <a:buChar char="-"/>
            </a:pP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Altogether six trips in 1947-1986</a:t>
            </a:r>
            <a:endParaRPr lang="fi-FI" dirty="0"/>
          </a:p>
          <a:p>
            <a:pPr>
              <a:buFontTx/>
              <a:buChar char="-"/>
            </a:pPr>
            <a:r>
              <a:rPr lang="en-US" dirty="0"/>
              <a:t>The aim was to build relationships with other friends of missionary, promote the work of </a:t>
            </a:r>
            <a:r>
              <a:rPr lang="en-US" dirty="0" err="1"/>
              <a:t>Larsmo</a:t>
            </a:r>
            <a:r>
              <a:rPr lang="en-US" dirty="0"/>
              <a:t> and Ethiopia and raise funds to spread the gospel in different countries.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9401606"/>
      </p:ext>
    </p:extLst>
  </p:cSld>
  <p:clrMapOvr>
    <a:masterClrMapping/>
  </p:clrMapOvr>
</p:sld>
</file>

<file path=ppt/theme/theme1.xml><?xml version="1.0" encoding="utf-8"?>
<a:theme xmlns:a="http://schemas.openxmlformats.org/drawingml/2006/main" name="Pin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</TotalTime>
  <Words>1621</Words>
  <Application>Microsoft Office PowerPoint</Application>
  <PresentationFormat>Laajakuva</PresentationFormat>
  <Paragraphs>102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3" baseType="lpstr">
      <vt:lpstr>Abadi</vt:lpstr>
      <vt:lpstr>arial</vt:lpstr>
      <vt:lpstr>arial</vt:lpstr>
      <vt:lpstr>Trebuchet MS</vt:lpstr>
      <vt:lpstr>Wingdings</vt:lpstr>
      <vt:lpstr>Wingdings 3</vt:lpstr>
      <vt:lpstr>Pinta</vt:lpstr>
      <vt:lpstr> Sanfrid (1895-1976) and Anna-Liisa (1909-1988) Mattsson Founders of Larsmo Missiohome, Finland  AMBASSADORS OF THE INVISIBLE             Sisko Vierimaa 5.2.2022           (sisko.vierimaa@gmail.com)            </vt:lpstr>
      <vt:lpstr>PowerPoint-esitys</vt:lpstr>
      <vt:lpstr> DETERMINED, SKILLED AND TALENTED ANNA-LIISA</vt:lpstr>
      <vt:lpstr>PowerPoint-esitys</vt:lpstr>
      <vt:lpstr>PowerPoint-esitys</vt:lpstr>
      <vt:lpstr>  FROM RENT TO OWN: THE LARSMO MISSION HOME IS COMPLETED 1944-45</vt:lpstr>
      <vt:lpstr>PowerPoint-esitys</vt:lpstr>
      <vt:lpstr> ABOUT SANFRID’S AND ANNA-LIISA'S TASKS AND WORK IN FINLAND </vt:lpstr>
      <vt:lpstr> MOVING FORWARD IN FAITH</vt:lpstr>
      <vt:lpstr>  THE LORD BLESSES THE WORK HE HAS BEGUN, A FEW EXAMPLES</vt:lpstr>
      <vt:lpstr>                   TO EVERY CREATURE – FOUNDATION (KAIKILLE LUODUILLE) 1951</vt:lpstr>
      <vt:lpstr>              THE LORD LEADS THE WAY TO WORK IN ETHIOPIA</vt:lpstr>
      <vt:lpstr>PowerPoint-esitys</vt:lpstr>
      <vt:lpstr> SANFRID’S AND ANNA-LIISA'S JOURNEY ON EARTH ENDS, BUT THE WORK CONTINUES</vt:lpstr>
      <vt:lpstr> THE HERITAGE OF MISSIONARY HOME AND FORMS OF WORK 2022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JusPek Oy Linnanherrankuja 5 00950 Helsinki juspek.fi</dc:title>
  <dc:creator>Juspek Oy</dc:creator>
  <cp:lastModifiedBy>Juspek Oy</cp:lastModifiedBy>
  <cp:revision>15</cp:revision>
  <dcterms:created xsi:type="dcterms:W3CDTF">2021-10-24T08:33:25Z</dcterms:created>
  <dcterms:modified xsi:type="dcterms:W3CDTF">2022-08-29T05:11:11Z</dcterms:modified>
</cp:coreProperties>
</file>